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1"/>
  </p:sldMasterIdLst>
  <p:notesMasterIdLst>
    <p:notesMasterId r:id="rId27"/>
  </p:notesMasterIdLst>
  <p:handoutMasterIdLst>
    <p:handoutMasterId r:id="rId28"/>
  </p:handoutMasterIdLst>
  <p:sldIdLst>
    <p:sldId id="282" r:id="rId2"/>
    <p:sldId id="292" r:id="rId3"/>
    <p:sldId id="298" r:id="rId4"/>
    <p:sldId id="283" r:id="rId5"/>
    <p:sldId id="291" r:id="rId6"/>
    <p:sldId id="300" r:id="rId7"/>
    <p:sldId id="293" r:id="rId8"/>
    <p:sldId id="294" r:id="rId9"/>
    <p:sldId id="302" r:id="rId10"/>
    <p:sldId id="301" r:id="rId11"/>
    <p:sldId id="284" r:id="rId12"/>
    <p:sldId id="309" r:id="rId13"/>
    <p:sldId id="310" r:id="rId14"/>
    <p:sldId id="311" r:id="rId15"/>
    <p:sldId id="312" r:id="rId16"/>
    <p:sldId id="297" r:id="rId17"/>
    <p:sldId id="313" r:id="rId18"/>
    <p:sldId id="306" r:id="rId19"/>
    <p:sldId id="307" r:id="rId20"/>
    <p:sldId id="295" r:id="rId21"/>
    <p:sldId id="308" r:id="rId22"/>
    <p:sldId id="303" r:id="rId23"/>
    <p:sldId id="304" r:id="rId24"/>
    <p:sldId id="305" r:id="rId25"/>
    <p:sldId id="296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6E25E649-3F16-4E02-A733-19D2CDBF48F0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099" autoAdjust="0"/>
    <p:restoredTop sz="86419" autoAdjust="0"/>
  </p:normalViewPr>
  <p:slideViewPr>
    <p:cSldViewPr snapToGrid="0">
      <p:cViewPr varScale="1">
        <p:scale>
          <a:sx n="102" d="100"/>
          <a:sy n="102" d="100"/>
        </p:scale>
        <p:origin x="192" y="712"/>
      </p:cViewPr>
      <p:guideLst/>
    </p:cSldViewPr>
  </p:slideViewPr>
  <p:outlineViewPr>
    <p:cViewPr>
      <p:scale>
        <a:sx n="33" d="100"/>
        <a:sy n="33" d="100"/>
      </p:scale>
      <p:origin x="0" y="-396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2886" y="10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ZA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1077DB-935E-4A0A-947A-D283B9F9F452}" type="datetimeFigureOut">
              <a:rPr lang="en-ZA" smtClean="0"/>
              <a:t>2018/11/09</a:t>
            </a:fld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Z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2C0B10-7CAE-41E4-AB02-7E8B1FF2B898}" type="slidenum">
              <a:rPr lang="en-ZA" smtClean="0"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ZA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9EC30E-1A71-4188-9BE7-E2A64929A436}" type="datetimeFigureOut">
              <a:rPr lang="en-ZA" smtClean="0"/>
              <a:t>2018/11/09</a:t>
            </a:fld>
            <a:endParaRPr lang="en-ZA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ZA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Z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30193B-564F-4854-8A52-728F3FB19C85}" type="slidenum">
              <a:rPr lang="en-ZA" smtClean="0"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603816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ZA" dirty="0"/>
              <a:t>Click to edit page title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10727B06-56A8-44A2-B6C2-9ED183D107F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47F3D0-41FC-4430-9F9E-1F78A18D65F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ED798F6-1F12-46CE-9AFD-CC66555A191D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DD31C544-1372-4B34-8149-B6058B8CC577}"/>
              </a:ext>
            </a:extLst>
          </p:cNvPr>
          <p:cNvSpPr/>
          <p:nvPr userDrawn="1"/>
        </p:nvSpPr>
        <p:spPr>
          <a:xfrm>
            <a:off x="11793520" y="0"/>
            <a:ext cx="35276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B2598CA-3443-4098-80E7-1F16DC9A13CC}"/>
              </a:ext>
            </a:extLst>
          </p:cNvPr>
          <p:cNvSpPr/>
          <p:nvPr userDrawn="1"/>
        </p:nvSpPr>
        <p:spPr>
          <a:xfrm rot="5400000">
            <a:off x="8740140" y="3406142"/>
            <a:ext cx="6857999" cy="45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BE421EAA-68E8-4AED-BA2F-01A6AC66859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0655455" cy="6858000"/>
          </a:xfrm>
          <a:custGeom>
            <a:avLst/>
            <a:gdLst>
              <a:gd name="connsiteX0" fmla="*/ 8526285 w 10655455"/>
              <a:gd name="connsiteY0" fmla="*/ 6283111 h 6858000"/>
              <a:gd name="connsiteX1" fmla="*/ 10157124 w 10655455"/>
              <a:gd name="connsiteY1" fmla="*/ 6283111 h 6858000"/>
              <a:gd name="connsiteX2" fmla="*/ 10407209 w 10655455"/>
              <a:gd name="connsiteY2" fmla="*/ 6430504 h 6858000"/>
              <a:gd name="connsiteX3" fmla="*/ 10606716 w 10655455"/>
              <a:gd name="connsiteY3" fmla="*/ 6774068 h 6858000"/>
              <a:gd name="connsiteX4" fmla="*/ 10655455 w 10655455"/>
              <a:gd name="connsiteY4" fmla="*/ 6858000 h 6858000"/>
              <a:gd name="connsiteX5" fmla="*/ 8025501 w 10655455"/>
              <a:gd name="connsiteY5" fmla="*/ 6858000 h 6858000"/>
              <a:gd name="connsiteX6" fmla="*/ 8129453 w 10655455"/>
              <a:gd name="connsiteY6" fmla="*/ 6678214 h 6858000"/>
              <a:gd name="connsiteX7" fmla="*/ 8272677 w 10655455"/>
              <a:gd name="connsiteY7" fmla="*/ 6430504 h 6858000"/>
              <a:gd name="connsiteX8" fmla="*/ 8526285 w 10655455"/>
              <a:gd name="connsiteY8" fmla="*/ 6283111 h 6858000"/>
              <a:gd name="connsiteX9" fmla="*/ 8508611 w 10655455"/>
              <a:gd name="connsiteY9" fmla="*/ 4776272 h 6858000"/>
              <a:gd name="connsiteX10" fmla="*/ 9153763 w 10655455"/>
              <a:gd name="connsiteY10" fmla="*/ 4776272 h 6858000"/>
              <a:gd name="connsiteX11" fmla="*/ 9252696 w 10655455"/>
              <a:gd name="connsiteY11" fmla="*/ 4834580 h 6858000"/>
              <a:gd name="connsiteX12" fmla="*/ 9575969 w 10655455"/>
              <a:gd name="connsiteY12" fmla="*/ 5391278 h 6858000"/>
              <a:gd name="connsiteX13" fmla="*/ 9575969 w 10655455"/>
              <a:gd name="connsiteY13" fmla="*/ 5505116 h 6858000"/>
              <a:gd name="connsiteX14" fmla="*/ 9252696 w 10655455"/>
              <a:gd name="connsiteY14" fmla="*/ 6061815 h 6858000"/>
              <a:gd name="connsiteX15" fmla="*/ 9153763 w 10655455"/>
              <a:gd name="connsiteY15" fmla="*/ 6120122 h 6858000"/>
              <a:gd name="connsiteX16" fmla="*/ 8508611 w 10655455"/>
              <a:gd name="connsiteY16" fmla="*/ 6120122 h 6858000"/>
              <a:gd name="connsiteX17" fmla="*/ 8408284 w 10655455"/>
              <a:gd name="connsiteY17" fmla="*/ 6061815 h 6858000"/>
              <a:gd name="connsiteX18" fmla="*/ 8086404 w 10655455"/>
              <a:gd name="connsiteY18" fmla="*/ 5505116 h 6858000"/>
              <a:gd name="connsiteX19" fmla="*/ 8086404 w 10655455"/>
              <a:gd name="connsiteY19" fmla="*/ 5391278 h 6858000"/>
              <a:gd name="connsiteX20" fmla="*/ 8408284 w 10655455"/>
              <a:gd name="connsiteY20" fmla="*/ 4834580 h 6858000"/>
              <a:gd name="connsiteX21" fmla="*/ 8508611 w 10655455"/>
              <a:gd name="connsiteY21" fmla="*/ 4776272 h 6858000"/>
              <a:gd name="connsiteX22" fmla="*/ 8438383 w 10655455"/>
              <a:gd name="connsiteY22" fmla="*/ 4182594 h 6858000"/>
              <a:gd name="connsiteX23" fmla="*/ 8671249 w 10655455"/>
              <a:gd name="connsiteY23" fmla="*/ 4182594 h 6858000"/>
              <a:gd name="connsiteX24" fmla="*/ 8706958 w 10655455"/>
              <a:gd name="connsiteY24" fmla="*/ 4203640 h 6858000"/>
              <a:gd name="connsiteX25" fmla="*/ 8823642 w 10655455"/>
              <a:gd name="connsiteY25" fmla="*/ 4404579 h 6858000"/>
              <a:gd name="connsiteX26" fmla="*/ 8823642 w 10655455"/>
              <a:gd name="connsiteY26" fmla="*/ 4445668 h 6858000"/>
              <a:gd name="connsiteX27" fmla="*/ 8706958 w 10655455"/>
              <a:gd name="connsiteY27" fmla="*/ 4646606 h 6858000"/>
              <a:gd name="connsiteX28" fmla="*/ 8671249 w 10655455"/>
              <a:gd name="connsiteY28" fmla="*/ 4667652 h 6858000"/>
              <a:gd name="connsiteX29" fmla="*/ 8438383 w 10655455"/>
              <a:gd name="connsiteY29" fmla="*/ 4667652 h 6858000"/>
              <a:gd name="connsiteX30" fmla="*/ 8402170 w 10655455"/>
              <a:gd name="connsiteY30" fmla="*/ 4646606 h 6858000"/>
              <a:gd name="connsiteX31" fmla="*/ 8285989 w 10655455"/>
              <a:gd name="connsiteY31" fmla="*/ 4445668 h 6858000"/>
              <a:gd name="connsiteX32" fmla="*/ 8285989 w 10655455"/>
              <a:gd name="connsiteY32" fmla="*/ 4404579 h 6858000"/>
              <a:gd name="connsiteX33" fmla="*/ 8402170 w 10655455"/>
              <a:gd name="connsiteY33" fmla="*/ 4203640 h 6858000"/>
              <a:gd name="connsiteX34" fmla="*/ 8438383 w 10655455"/>
              <a:gd name="connsiteY34" fmla="*/ 4182594 h 6858000"/>
              <a:gd name="connsiteX35" fmla="*/ 7678681 w 10655455"/>
              <a:gd name="connsiteY35" fmla="*/ 3459104 h 6858000"/>
              <a:gd name="connsiteX36" fmla="*/ 8119685 w 10655455"/>
              <a:gd name="connsiteY36" fmla="*/ 3459104 h 6858000"/>
              <a:gd name="connsiteX37" fmla="*/ 8187313 w 10655455"/>
              <a:gd name="connsiteY37" fmla="*/ 3498961 h 6858000"/>
              <a:gd name="connsiteX38" fmla="*/ 8408292 w 10655455"/>
              <a:gd name="connsiteY38" fmla="*/ 3879501 h 6858000"/>
              <a:gd name="connsiteX39" fmla="*/ 8408292 w 10655455"/>
              <a:gd name="connsiteY39" fmla="*/ 3957318 h 6858000"/>
              <a:gd name="connsiteX40" fmla="*/ 8187313 w 10655455"/>
              <a:gd name="connsiteY40" fmla="*/ 4337857 h 6858000"/>
              <a:gd name="connsiteX41" fmla="*/ 8119685 w 10655455"/>
              <a:gd name="connsiteY41" fmla="*/ 4377714 h 6858000"/>
              <a:gd name="connsiteX42" fmla="*/ 7678681 w 10655455"/>
              <a:gd name="connsiteY42" fmla="*/ 4377714 h 6858000"/>
              <a:gd name="connsiteX43" fmla="*/ 7610101 w 10655455"/>
              <a:gd name="connsiteY43" fmla="*/ 4337857 h 6858000"/>
              <a:gd name="connsiteX44" fmla="*/ 7390076 w 10655455"/>
              <a:gd name="connsiteY44" fmla="*/ 3957318 h 6858000"/>
              <a:gd name="connsiteX45" fmla="*/ 7390076 w 10655455"/>
              <a:gd name="connsiteY45" fmla="*/ 3879501 h 6858000"/>
              <a:gd name="connsiteX46" fmla="*/ 7610101 w 10655455"/>
              <a:gd name="connsiteY46" fmla="*/ 3498961 h 6858000"/>
              <a:gd name="connsiteX47" fmla="*/ 7678681 w 10655455"/>
              <a:gd name="connsiteY47" fmla="*/ 3459104 h 6858000"/>
              <a:gd name="connsiteX48" fmla="*/ 9108816 w 10655455"/>
              <a:gd name="connsiteY48" fmla="*/ 2082751 h 6858000"/>
              <a:gd name="connsiteX49" fmla="*/ 9876937 w 10655455"/>
              <a:gd name="connsiteY49" fmla="*/ 2082751 h 6858000"/>
              <a:gd name="connsiteX50" fmla="*/ 9994727 w 10655455"/>
              <a:gd name="connsiteY50" fmla="*/ 2152172 h 6858000"/>
              <a:gd name="connsiteX51" fmla="*/ 10379617 w 10655455"/>
              <a:gd name="connsiteY51" fmla="*/ 2814978 h 6858000"/>
              <a:gd name="connsiteX52" fmla="*/ 10379617 w 10655455"/>
              <a:gd name="connsiteY52" fmla="*/ 2950515 h 6858000"/>
              <a:gd name="connsiteX53" fmla="*/ 9994727 w 10655455"/>
              <a:gd name="connsiteY53" fmla="*/ 3613321 h 6858000"/>
              <a:gd name="connsiteX54" fmla="*/ 9876937 w 10655455"/>
              <a:gd name="connsiteY54" fmla="*/ 3682742 h 6858000"/>
              <a:gd name="connsiteX55" fmla="*/ 9108816 w 10655455"/>
              <a:gd name="connsiteY55" fmla="*/ 3682742 h 6858000"/>
              <a:gd name="connsiteX56" fmla="*/ 8989367 w 10655455"/>
              <a:gd name="connsiteY56" fmla="*/ 3613321 h 6858000"/>
              <a:gd name="connsiteX57" fmla="*/ 8606137 w 10655455"/>
              <a:gd name="connsiteY57" fmla="*/ 2950515 h 6858000"/>
              <a:gd name="connsiteX58" fmla="*/ 8606137 w 10655455"/>
              <a:gd name="connsiteY58" fmla="*/ 2814978 h 6858000"/>
              <a:gd name="connsiteX59" fmla="*/ 8989367 w 10655455"/>
              <a:gd name="connsiteY59" fmla="*/ 2152172 h 6858000"/>
              <a:gd name="connsiteX60" fmla="*/ 9108816 w 10655455"/>
              <a:gd name="connsiteY60" fmla="*/ 2082751 h 6858000"/>
              <a:gd name="connsiteX61" fmla="*/ 1321854 w 10655455"/>
              <a:gd name="connsiteY61" fmla="*/ 2071857 h 6858000"/>
              <a:gd name="connsiteX62" fmla="*/ 5365317 w 10655455"/>
              <a:gd name="connsiteY62" fmla="*/ 2071857 h 6858000"/>
              <a:gd name="connsiteX63" fmla="*/ 5985373 w 10655455"/>
              <a:gd name="connsiteY63" fmla="*/ 2437296 h 6858000"/>
              <a:gd name="connsiteX64" fmla="*/ 8011470 w 10655455"/>
              <a:gd name="connsiteY64" fmla="*/ 5926372 h 6858000"/>
              <a:gd name="connsiteX65" fmla="*/ 8011470 w 10655455"/>
              <a:gd name="connsiteY65" fmla="*/ 6639850 h 6858000"/>
              <a:gd name="connsiteX66" fmla="*/ 7904625 w 10655455"/>
              <a:gd name="connsiteY66" fmla="*/ 6823844 h 6858000"/>
              <a:gd name="connsiteX67" fmla="*/ 7884791 w 10655455"/>
              <a:gd name="connsiteY67" fmla="*/ 6858000 h 6858000"/>
              <a:gd name="connsiteX68" fmla="*/ 0 w 10655455"/>
              <a:gd name="connsiteY68" fmla="*/ 6858000 h 6858000"/>
              <a:gd name="connsiteX69" fmla="*/ 0 w 10655455"/>
              <a:gd name="connsiteY69" fmla="*/ 3635967 h 6858000"/>
              <a:gd name="connsiteX70" fmla="*/ 27177 w 10655455"/>
              <a:gd name="connsiteY70" fmla="*/ 3588964 h 6858000"/>
              <a:gd name="connsiteX71" fmla="*/ 693065 w 10655455"/>
              <a:gd name="connsiteY71" fmla="*/ 2437296 h 6858000"/>
              <a:gd name="connsiteX72" fmla="*/ 1321854 w 10655455"/>
              <a:gd name="connsiteY72" fmla="*/ 2071857 h 6858000"/>
              <a:gd name="connsiteX73" fmla="*/ 6786399 w 10655455"/>
              <a:gd name="connsiteY73" fmla="*/ 753840 h 6858000"/>
              <a:gd name="connsiteX74" fmla="*/ 8025968 w 10655455"/>
              <a:gd name="connsiteY74" fmla="*/ 753840 h 6858000"/>
              <a:gd name="connsiteX75" fmla="*/ 8216053 w 10655455"/>
              <a:gd name="connsiteY75" fmla="*/ 865869 h 6858000"/>
              <a:gd name="connsiteX76" fmla="*/ 8837177 w 10655455"/>
              <a:gd name="connsiteY76" fmla="*/ 1935484 h 6858000"/>
              <a:gd name="connsiteX77" fmla="*/ 8837177 w 10655455"/>
              <a:gd name="connsiteY77" fmla="*/ 2154207 h 6858000"/>
              <a:gd name="connsiteX78" fmla="*/ 8216053 w 10655455"/>
              <a:gd name="connsiteY78" fmla="*/ 3223823 h 6858000"/>
              <a:gd name="connsiteX79" fmla="*/ 8025968 w 10655455"/>
              <a:gd name="connsiteY79" fmla="*/ 3335852 h 6858000"/>
              <a:gd name="connsiteX80" fmla="*/ 6786399 w 10655455"/>
              <a:gd name="connsiteY80" fmla="*/ 3335852 h 6858000"/>
              <a:gd name="connsiteX81" fmla="*/ 6593637 w 10655455"/>
              <a:gd name="connsiteY81" fmla="*/ 3223823 h 6858000"/>
              <a:gd name="connsiteX82" fmla="*/ 5975192 w 10655455"/>
              <a:gd name="connsiteY82" fmla="*/ 2154207 h 6858000"/>
              <a:gd name="connsiteX83" fmla="*/ 5975192 w 10655455"/>
              <a:gd name="connsiteY83" fmla="*/ 1935484 h 6858000"/>
              <a:gd name="connsiteX84" fmla="*/ 6593637 w 10655455"/>
              <a:gd name="connsiteY84" fmla="*/ 865869 h 6858000"/>
              <a:gd name="connsiteX85" fmla="*/ 6786399 w 10655455"/>
              <a:gd name="connsiteY85" fmla="*/ 753840 h 6858000"/>
              <a:gd name="connsiteX86" fmla="*/ 0 w 10655455"/>
              <a:gd name="connsiteY86" fmla="*/ 0 h 6858000"/>
              <a:gd name="connsiteX87" fmla="*/ 6966294 w 10655455"/>
              <a:gd name="connsiteY87" fmla="*/ 0 h 6858000"/>
              <a:gd name="connsiteX88" fmla="*/ 6852387 w 10655455"/>
              <a:gd name="connsiteY88" fmla="*/ 196155 h 6858000"/>
              <a:gd name="connsiteX89" fmla="*/ 6043321 w 10655455"/>
              <a:gd name="connsiteY89" fmla="*/ 1589421 h 6858000"/>
              <a:gd name="connsiteX90" fmla="*/ 5423265 w 10655455"/>
              <a:gd name="connsiteY90" fmla="*/ 1954861 h 6858000"/>
              <a:gd name="connsiteX91" fmla="*/ 1379802 w 10655455"/>
              <a:gd name="connsiteY91" fmla="*/ 1954861 h 6858000"/>
              <a:gd name="connsiteX92" fmla="*/ 751013 w 10655455"/>
              <a:gd name="connsiteY92" fmla="*/ 1589421 h 6858000"/>
              <a:gd name="connsiteX93" fmla="*/ 1951 w 10655455"/>
              <a:gd name="connsiteY93" fmla="*/ 293901 h 6858000"/>
              <a:gd name="connsiteX94" fmla="*/ 0 w 10655455"/>
              <a:gd name="connsiteY94" fmla="*/ 29052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10655455" h="6858000">
                <a:moveTo>
                  <a:pt x="8526285" y="6283111"/>
                </a:moveTo>
                <a:cubicBezTo>
                  <a:pt x="8526285" y="6283111"/>
                  <a:pt x="8526285" y="6283111"/>
                  <a:pt x="10157124" y="6283111"/>
                </a:cubicBezTo>
                <a:cubicBezTo>
                  <a:pt x="10259271" y="6283111"/>
                  <a:pt x="10357896" y="6339261"/>
                  <a:pt x="10407209" y="6430504"/>
                </a:cubicBezTo>
                <a:cubicBezTo>
                  <a:pt x="10407209" y="6430504"/>
                  <a:pt x="10407209" y="6430504"/>
                  <a:pt x="10606716" y="6774068"/>
                </a:cubicBezTo>
                <a:lnTo>
                  <a:pt x="10655455" y="6858000"/>
                </a:lnTo>
                <a:lnTo>
                  <a:pt x="8025501" y="6858000"/>
                </a:lnTo>
                <a:lnTo>
                  <a:pt x="8129453" y="6678214"/>
                </a:lnTo>
                <a:cubicBezTo>
                  <a:pt x="8174148" y="6600912"/>
                  <a:pt x="8221824" y="6518457"/>
                  <a:pt x="8272677" y="6430504"/>
                </a:cubicBezTo>
                <a:cubicBezTo>
                  <a:pt x="8325512" y="6339261"/>
                  <a:pt x="8420615" y="6283111"/>
                  <a:pt x="8526285" y="6283111"/>
                </a:cubicBezTo>
                <a:close/>
                <a:moveTo>
                  <a:pt x="8508611" y="4776272"/>
                </a:moveTo>
                <a:cubicBezTo>
                  <a:pt x="8508611" y="4776272"/>
                  <a:pt x="8508611" y="4776272"/>
                  <a:pt x="9153763" y="4776272"/>
                </a:cubicBezTo>
                <a:cubicBezTo>
                  <a:pt x="9194173" y="4776272"/>
                  <a:pt x="9233188" y="4798484"/>
                  <a:pt x="9252696" y="4834580"/>
                </a:cubicBezTo>
                <a:cubicBezTo>
                  <a:pt x="9252696" y="4834580"/>
                  <a:pt x="9252696" y="4834580"/>
                  <a:pt x="9575969" y="5391278"/>
                </a:cubicBezTo>
                <a:cubicBezTo>
                  <a:pt x="9596871" y="5425985"/>
                  <a:pt x="9596871" y="5470409"/>
                  <a:pt x="9575969" y="5505116"/>
                </a:cubicBezTo>
                <a:cubicBezTo>
                  <a:pt x="9575969" y="5505116"/>
                  <a:pt x="9575969" y="5505116"/>
                  <a:pt x="9252696" y="6061815"/>
                </a:cubicBezTo>
                <a:cubicBezTo>
                  <a:pt x="9233188" y="6097909"/>
                  <a:pt x="9194173" y="6120122"/>
                  <a:pt x="9153763" y="6120122"/>
                </a:cubicBezTo>
                <a:cubicBezTo>
                  <a:pt x="9153763" y="6120122"/>
                  <a:pt x="9153763" y="6120122"/>
                  <a:pt x="8508611" y="6120122"/>
                </a:cubicBezTo>
                <a:cubicBezTo>
                  <a:pt x="8466808" y="6120122"/>
                  <a:pt x="8429186" y="6097909"/>
                  <a:pt x="8408284" y="6061815"/>
                </a:cubicBezTo>
                <a:cubicBezTo>
                  <a:pt x="8408284" y="6061815"/>
                  <a:pt x="8408284" y="6061815"/>
                  <a:pt x="8086404" y="5505116"/>
                </a:cubicBezTo>
                <a:cubicBezTo>
                  <a:pt x="8065503" y="5470409"/>
                  <a:pt x="8065503" y="5425985"/>
                  <a:pt x="8086404" y="5391278"/>
                </a:cubicBezTo>
                <a:cubicBezTo>
                  <a:pt x="8086404" y="5391278"/>
                  <a:pt x="8086404" y="5391278"/>
                  <a:pt x="8408284" y="4834580"/>
                </a:cubicBezTo>
                <a:cubicBezTo>
                  <a:pt x="8429186" y="4798484"/>
                  <a:pt x="8466808" y="4776272"/>
                  <a:pt x="8508611" y="4776272"/>
                </a:cubicBezTo>
                <a:close/>
                <a:moveTo>
                  <a:pt x="8438383" y="4182594"/>
                </a:moveTo>
                <a:cubicBezTo>
                  <a:pt x="8438383" y="4182594"/>
                  <a:pt x="8438383" y="4182594"/>
                  <a:pt x="8671249" y="4182594"/>
                </a:cubicBezTo>
                <a:cubicBezTo>
                  <a:pt x="8685834" y="4182594"/>
                  <a:pt x="8699916" y="4190612"/>
                  <a:pt x="8706958" y="4203640"/>
                </a:cubicBezTo>
                <a:cubicBezTo>
                  <a:pt x="8706958" y="4203640"/>
                  <a:pt x="8706958" y="4203640"/>
                  <a:pt x="8823642" y="4404579"/>
                </a:cubicBezTo>
                <a:cubicBezTo>
                  <a:pt x="8831187" y="4417106"/>
                  <a:pt x="8831187" y="4433141"/>
                  <a:pt x="8823642" y="4445668"/>
                </a:cubicBezTo>
                <a:cubicBezTo>
                  <a:pt x="8823642" y="4445668"/>
                  <a:pt x="8823642" y="4445668"/>
                  <a:pt x="8706958" y="4646606"/>
                </a:cubicBezTo>
                <a:cubicBezTo>
                  <a:pt x="8699916" y="4659635"/>
                  <a:pt x="8685834" y="4667652"/>
                  <a:pt x="8671249" y="4667652"/>
                </a:cubicBezTo>
                <a:cubicBezTo>
                  <a:pt x="8671249" y="4667652"/>
                  <a:pt x="8671249" y="4667652"/>
                  <a:pt x="8438383" y="4667652"/>
                </a:cubicBezTo>
                <a:cubicBezTo>
                  <a:pt x="8423295" y="4667652"/>
                  <a:pt x="8409715" y="4659635"/>
                  <a:pt x="8402170" y="4646606"/>
                </a:cubicBezTo>
                <a:cubicBezTo>
                  <a:pt x="8402170" y="4646606"/>
                  <a:pt x="8402170" y="4646606"/>
                  <a:pt x="8285989" y="4445668"/>
                </a:cubicBezTo>
                <a:cubicBezTo>
                  <a:pt x="8278445" y="4433141"/>
                  <a:pt x="8278445" y="4417106"/>
                  <a:pt x="8285989" y="4404579"/>
                </a:cubicBezTo>
                <a:cubicBezTo>
                  <a:pt x="8285989" y="4404579"/>
                  <a:pt x="8285989" y="4404579"/>
                  <a:pt x="8402170" y="4203640"/>
                </a:cubicBezTo>
                <a:cubicBezTo>
                  <a:pt x="8409715" y="4190612"/>
                  <a:pt x="8423295" y="4182594"/>
                  <a:pt x="8438383" y="4182594"/>
                </a:cubicBezTo>
                <a:close/>
                <a:moveTo>
                  <a:pt x="7678681" y="3459104"/>
                </a:moveTo>
                <a:cubicBezTo>
                  <a:pt x="7678681" y="3459104"/>
                  <a:pt x="7678681" y="3459104"/>
                  <a:pt x="8119685" y="3459104"/>
                </a:cubicBezTo>
                <a:cubicBezTo>
                  <a:pt x="8147308" y="3459104"/>
                  <a:pt x="8173978" y="3474287"/>
                  <a:pt x="8187313" y="3498961"/>
                </a:cubicBezTo>
                <a:cubicBezTo>
                  <a:pt x="8187313" y="3498961"/>
                  <a:pt x="8187313" y="3498961"/>
                  <a:pt x="8408292" y="3879501"/>
                </a:cubicBezTo>
                <a:cubicBezTo>
                  <a:pt x="8422579" y="3903225"/>
                  <a:pt x="8422579" y="3933593"/>
                  <a:pt x="8408292" y="3957318"/>
                </a:cubicBezTo>
                <a:cubicBezTo>
                  <a:pt x="8408292" y="3957318"/>
                  <a:pt x="8408292" y="3957318"/>
                  <a:pt x="8187313" y="4337857"/>
                </a:cubicBezTo>
                <a:cubicBezTo>
                  <a:pt x="8173978" y="4362531"/>
                  <a:pt x="8147308" y="4377714"/>
                  <a:pt x="8119685" y="4377714"/>
                </a:cubicBezTo>
                <a:cubicBezTo>
                  <a:pt x="8119685" y="4377714"/>
                  <a:pt x="8119685" y="4377714"/>
                  <a:pt x="7678681" y="4377714"/>
                </a:cubicBezTo>
                <a:cubicBezTo>
                  <a:pt x="7650106" y="4377714"/>
                  <a:pt x="7624388" y="4362531"/>
                  <a:pt x="7610101" y="4337857"/>
                </a:cubicBezTo>
                <a:cubicBezTo>
                  <a:pt x="7610101" y="4337857"/>
                  <a:pt x="7610101" y="4337857"/>
                  <a:pt x="7390076" y="3957318"/>
                </a:cubicBezTo>
                <a:cubicBezTo>
                  <a:pt x="7375787" y="3933593"/>
                  <a:pt x="7375787" y="3903225"/>
                  <a:pt x="7390076" y="3879501"/>
                </a:cubicBezTo>
                <a:cubicBezTo>
                  <a:pt x="7390076" y="3879501"/>
                  <a:pt x="7390076" y="3879501"/>
                  <a:pt x="7610101" y="3498961"/>
                </a:cubicBezTo>
                <a:cubicBezTo>
                  <a:pt x="7624388" y="3474287"/>
                  <a:pt x="7650106" y="3459104"/>
                  <a:pt x="7678681" y="3459104"/>
                </a:cubicBezTo>
                <a:close/>
                <a:moveTo>
                  <a:pt x="9108816" y="2082751"/>
                </a:moveTo>
                <a:cubicBezTo>
                  <a:pt x="9108816" y="2082751"/>
                  <a:pt x="9108816" y="2082751"/>
                  <a:pt x="9876937" y="2082751"/>
                </a:cubicBezTo>
                <a:cubicBezTo>
                  <a:pt x="9925048" y="2082751"/>
                  <a:pt x="9971500" y="2109197"/>
                  <a:pt x="9994727" y="2152172"/>
                </a:cubicBezTo>
                <a:cubicBezTo>
                  <a:pt x="9994727" y="2152172"/>
                  <a:pt x="9994727" y="2152172"/>
                  <a:pt x="10379617" y="2814978"/>
                </a:cubicBezTo>
                <a:cubicBezTo>
                  <a:pt x="10404502" y="2856301"/>
                  <a:pt x="10404502" y="2909193"/>
                  <a:pt x="10379617" y="2950515"/>
                </a:cubicBezTo>
                <a:cubicBezTo>
                  <a:pt x="10379617" y="2950515"/>
                  <a:pt x="10379617" y="2950515"/>
                  <a:pt x="9994727" y="3613321"/>
                </a:cubicBezTo>
                <a:cubicBezTo>
                  <a:pt x="9971500" y="3656296"/>
                  <a:pt x="9925048" y="3682742"/>
                  <a:pt x="9876937" y="3682742"/>
                </a:cubicBezTo>
                <a:cubicBezTo>
                  <a:pt x="9876937" y="3682742"/>
                  <a:pt x="9876937" y="3682742"/>
                  <a:pt x="9108816" y="3682742"/>
                </a:cubicBezTo>
                <a:cubicBezTo>
                  <a:pt x="9059045" y="3682742"/>
                  <a:pt x="9014252" y="3656296"/>
                  <a:pt x="8989367" y="3613321"/>
                </a:cubicBezTo>
                <a:cubicBezTo>
                  <a:pt x="8989367" y="3613321"/>
                  <a:pt x="8989367" y="3613321"/>
                  <a:pt x="8606137" y="2950515"/>
                </a:cubicBezTo>
                <a:cubicBezTo>
                  <a:pt x="8581251" y="2909193"/>
                  <a:pt x="8581251" y="2856301"/>
                  <a:pt x="8606137" y="2814978"/>
                </a:cubicBezTo>
                <a:cubicBezTo>
                  <a:pt x="8606137" y="2814978"/>
                  <a:pt x="8606137" y="2814978"/>
                  <a:pt x="8989367" y="2152172"/>
                </a:cubicBezTo>
                <a:cubicBezTo>
                  <a:pt x="9014252" y="2109197"/>
                  <a:pt x="9059045" y="2082751"/>
                  <a:pt x="9108816" y="2082751"/>
                </a:cubicBezTo>
                <a:close/>
                <a:moveTo>
                  <a:pt x="1321854" y="2071857"/>
                </a:moveTo>
                <a:cubicBezTo>
                  <a:pt x="1321854" y="2071857"/>
                  <a:pt x="1321854" y="2071857"/>
                  <a:pt x="5365317" y="2071857"/>
                </a:cubicBezTo>
                <a:cubicBezTo>
                  <a:pt x="5618580" y="2071857"/>
                  <a:pt x="5863108" y="2211072"/>
                  <a:pt x="5985373" y="2437296"/>
                </a:cubicBezTo>
                <a:cubicBezTo>
                  <a:pt x="5985373" y="2437296"/>
                  <a:pt x="5985373" y="2437296"/>
                  <a:pt x="8011470" y="5926372"/>
                </a:cubicBezTo>
                <a:cubicBezTo>
                  <a:pt x="8142468" y="6143896"/>
                  <a:pt x="8142468" y="6422327"/>
                  <a:pt x="8011470" y="6639850"/>
                </a:cubicBezTo>
                <a:cubicBezTo>
                  <a:pt x="8011470" y="6639850"/>
                  <a:pt x="8011470" y="6639850"/>
                  <a:pt x="7904625" y="6823844"/>
                </a:cubicBezTo>
                <a:lnTo>
                  <a:pt x="7884791" y="6858000"/>
                </a:lnTo>
                <a:lnTo>
                  <a:pt x="0" y="6858000"/>
                </a:lnTo>
                <a:lnTo>
                  <a:pt x="0" y="3635967"/>
                </a:lnTo>
                <a:lnTo>
                  <a:pt x="27177" y="3588964"/>
                </a:lnTo>
                <a:cubicBezTo>
                  <a:pt x="220245" y="3255048"/>
                  <a:pt x="440895" y="2873431"/>
                  <a:pt x="693065" y="2437296"/>
                </a:cubicBezTo>
                <a:cubicBezTo>
                  <a:pt x="824063" y="2211072"/>
                  <a:pt x="1059859" y="2071857"/>
                  <a:pt x="1321854" y="2071857"/>
                </a:cubicBezTo>
                <a:close/>
                <a:moveTo>
                  <a:pt x="6786399" y="753840"/>
                </a:moveTo>
                <a:cubicBezTo>
                  <a:pt x="6786399" y="753840"/>
                  <a:pt x="6786399" y="753840"/>
                  <a:pt x="8025968" y="753840"/>
                </a:cubicBezTo>
                <a:cubicBezTo>
                  <a:pt x="8103608" y="753840"/>
                  <a:pt x="8178571" y="796518"/>
                  <a:pt x="8216053" y="865869"/>
                </a:cubicBezTo>
                <a:cubicBezTo>
                  <a:pt x="8216053" y="865869"/>
                  <a:pt x="8216053" y="865869"/>
                  <a:pt x="8837177" y="1935484"/>
                </a:cubicBezTo>
                <a:cubicBezTo>
                  <a:pt x="8877335" y="2002169"/>
                  <a:pt x="8877335" y="2087523"/>
                  <a:pt x="8837177" y="2154207"/>
                </a:cubicBezTo>
                <a:cubicBezTo>
                  <a:pt x="8837177" y="2154207"/>
                  <a:pt x="8837177" y="2154207"/>
                  <a:pt x="8216053" y="3223823"/>
                </a:cubicBezTo>
                <a:cubicBezTo>
                  <a:pt x="8178571" y="3293174"/>
                  <a:pt x="8103608" y="3335852"/>
                  <a:pt x="8025968" y="3335852"/>
                </a:cubicBezTo>
                <a:cubicBezTo>
                  <a:pt x="8025968" y="3335852"/>
                  <a:pt x="8025968" y="3335852"/>
                  <a:pt x="6786399" y="3335852"/>
                </a:cubicBezTo>
                <a:cubicBezTo>
                  <a:pt x="6706082" y="3335852"/>
                  <a:pt x="6633796" y="3293174"/>
                  <a:pt x="6593637" y="3223823"/>
                </a:cubicBezTo>
                <a:cubicBezTo>
                  <a:pt x="6593637" y="3223823"/>
                  <a:pt x="6593637" y="3223823"/>
                  <a:pt x="5975192" y="2154207"/>
                </a:cubicBezTo>
                <a:cubicBezTo>
                  <a:pt x="5935033" y="2087523"/>
                  <a:pt x="5935033" y="2002169"/>
                  <a:pt x="5975192" y="1935484"/>
                </a:cubicBezTo>
                <a:cubicBezTo>
                  <a:pt x="5975192" y="1935484"/>
                  <a:pt x="5975192" y="1935484"/>
                  <a:pt x="6593637" y="865869"/>
                </a:cubicBezTo>
                <a:cubicBezTo>
                  <a:pt x="6633796" y="796518"/>
                  <a:pt x="6706082" y="753840"/>
                  <a:pt x="6786399" y="753840"/>
                </a:cubicBezTo>
                <a:close/>
                <a:moveTo>
                  <a:pt x="0" y="0"/>
                </a:moveTo>
                <a:lnTo>
                  <a:pt x="6966294" y="0"/>
                </a:lnTo>
                <a:lnTo>
                  <a:pt x="6852387" y="196155"/>
                </a:lnTo>
                <a:cubicBezTo>
                  <a:pt x="6627011" y="584267"/>
                  <a:pt x="6359899" y="1044253"/>
                  <a:pt x="6043321" y="1589421"/>
                </a:cubicBezTo>
                <a:cubicBezTo>
                  <a:pt x="5921057" y="1815646"/>
                  <a:pt x="5676528" y="1954861"/>
                  <a:pt x="5423265" y="1954861"/>
                </a:cubicBezTo>
                <a:cubicBezTo>
                  <a:pt x="5423265" y="1954861"/>
                  <a:pt x="5423265" y="1954861"/>
                  <a:pt x="1379802" y="1954861"/>
                </a:cubicBezTo>
                <a:cubicBezTo>
                  <a:pt x="1117807" y="1954861"/>
                  <a:pt x="882012" y="1815646"/>
                  <a:pt x="751013" y="1589421"/>
                </a:cubicBezTo>
                <a:cubicBezTo>
                  <a:pt x="751013" y="1589421"/>
                  <a:pt x="751013" y="1589421"/>
                  <a:pt x="1951" y="293901"/>
                </a:cubicBezTo>
                <a:lnTo>
                  <a:pt x="0" y="29052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2160000" anchor="t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Insert or Drag &amp; Drop Photo</a:t>
            </a:r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425293" y="2834640"/>
            <a:ext cx="4459766" cy="2720356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288000" rIns="180000" bIns="180000" anchor="t"/>
          <a:lstStyle>
            <a:lvl1pPr algn="l">
              <a:lnSpc>
                <a:spcPts val="4000"/>
              </a:lnSpc>
              <a:defRPr sz="5000" b="1" spc="-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/>
              <a:t>Thank You</a:t>
            </a:r>
            <a:endParaRPr lang="en-ZA" dirty="0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D907C852-B0E0-4C2E-88CE-B543605961E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34849" y="3859066"/>
            <a:ext cx="3521514" cy="288000"/>
          </a:xfrm>
        </p:spPr>
        <p:txBody>
          <a:bodyPr/>
          <a:lstStyle>
            <a:lvl1pPr marL="0" indent="0">
              <a:buNone/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Full Name</a:t>
            </a:r>
            <a:endParaRPr lang="en-ZA" dirty="0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D84C0BEF-F601-4B10-8AEE-4859FE996B3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34849" y="4220189"/>
            <a:ext cx="3521514" cy="288000"/>
          </a:xfrm>
        </p:spPr>
        <p:txBody>
          <a:bodyPr/>
          <a:lstStyle>
            <a:lvl1pPr marL="0" indent="0">
              <a:buNone/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Phone Number</a:t>
            </a:r>
            <a:endParaRPr lang="en-ZA" dirty="0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83A6EF9B-EF2F-4949-9CC4-C16BF8DC85A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34849" y="4581312"/>
            <a:ext cx="3521514" cy="288000"/>
          </a:xfrm>
        </p:spPr>
        <p:txBody>
          <a:bodyPr/>
          <a:lstStyle>
            <a:lvl1pPr marL="0" indent="0">
              <a:buNone/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Email or Social Media Handle</a:t>
            </a:r>
            <a:endParaRPr lang="en-ZA" dirty="0"/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BE8CA170-9CA9-448E-B07A-E01AB84F7FD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34849" y="4942435"/>
            <a:ext cx="3521514" cy="288000"/>
          </a:xfrm>
        </p:spPr>
        <p:txBody>
          <a:bodyPr/>
          <a:lstStyle>
            <a:lvl1pPr marL="0" indent="0">
              <a:buNone/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Company Website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6328917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ZA" dirty="0"/>
              <a:t>Click to edit page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F94EB5D3-F8CB-4E76-8D7E-FF441818EEC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360000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4BCA97-F31B-451D-82F8-6E000DF2118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17AAC4-A657-4D75-A527-0307AFF2B17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FA90A43-BEC4-4B20-96E2-797B03FB82F2}"/>
              </a:ext>
            </a:extLst>
          </p:cNvPr>
          <p:cNvSpPr>
            <a:spLocks noGrp="1"/>
          </p:cNvSpPr>
          <p:nvPr>
            <p:ph idx="33"/>
          </p:nvPr>
        </p:nvSpPr>
        <p:spPr>
          <a:xfrm>
            <a:off x="4302000" y="1512000"/>
            <a:ext cx="360000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A2C2023-6C37-4611-ACAF-5F2060202836}"/>
              </a:ext>
            </a:extLst>
          </p:cNvPr>
          <p:cNvSpPr>
            <a:spLocks noGrp="1"/>
          </p:cNvSpPr>
          <p:nvPr>
            <p:ph idx="34"/>
          </p:nvPr>
        </p:nvSpPr>
        <p:spPr>
          <a:xfrm>
            <a:off x="8172000" y="1512000"/>
            <a:ext cx="360000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6543880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ZA" dirty="0"/>
              <a:t>Click to edit page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9D7ACCB5-9A86-4F46-89E2-B79F48C9EC1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216000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26412" y="1512000"/>
            <a:ext cx="2160588" cy="467925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021412" y="1512000"/>
            <a:ext cx="2160588" cy="467925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16412" y="1507535"/>
            <a:ext cx="2160588" cy="467925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611412" y="1507535"/>
            <a:ext cx="2160588" cy="468371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09234E-176D-4BBF-9391-7B6F018C51A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9ABD5E-B8F1-4246-B167-09138760AD7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9748372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>
            <a:extLst>
              <a:ext uri="{FF2B5EF4-FFF2-40B4-BE49-F238E27FC236}">
                <a16:creationId xmlns:a16="http://schemas.microsoft.com/office/drawing/2014/main" id="{206C51E8-C5C0-4672-B456-F44C69B074DB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9DE9AE8C-7574-4D45-B521-6B18054DA7C5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EF240172-5930-4717-A0CD-A151075277D6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7B4A83CE-8643-4697-94A9-C9F587F46E23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id="{B0A765A5-BBCE-405E-A4B3-80A660118E84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48293" y="3271757"/>
            <a:ext cx="4459766" cy="3146839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288000" rIns="180000" bIns="180000" anchor="t"/>
          <a:lstStyle>
            <a:lvl1pPr algn="l">
              <a:lnSpc>
                <a:spcPts val="4000"/>
              </a:lnSpc>
              <a:defRPr sz="5000" b="1" spc="-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/>
              <a:t>Click to edit presentation title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30300" y="5250494"/>
            <a:ext cx="4000500" cy="997905"/>
          </a:xfrm>
          <a:noFill/>
        </p:spPr>
        <p:txBody>
          <a:bodyPr lIns="0" tIns="0" rIns="0" bIns="0"/>
          <a:lstStyle>
            <a:lvl1pPr marL="0" indent="0" algn="l">
              <a:buNone/>
              <a:defRPr sz="21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0836569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5">
            <a:extLst>
              <a:ext uri="{FF2B5EF4-FFF2-40B4-BE49-F238E27FC236}">
                <a16:creationId xmlns:a16="http://schemas.microsoft.com/office/drawing/2014/main" id="{12B8F0DB-CC25-4CE9-A68E-CAA2FD986AF3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8A058973-2DC9-4087-9D57-F1D779F56CC2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id="{B641062D-3CD4-49D1-A621-331E29333406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0" name="Freeform 5">
            <a:extLst>
              <a:ext uri="{FF2B5EF4-FFF2-40B4-BE49-F238E27FC236}">
                <a16:creationId xmlns:a16="http://schemas.microsoft.com/office/drawing/2014/main" id="{9F2C1E7C-A088-4772-84B3-15309BEADF7D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CA52278A-6924-4F97-A196-AE30D3DACB7A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66117" y="1816509"/>
            <a:ext cx="4459766" cy="3146839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288000" rIns="180000" bIns="180000" anchor="t"/>
          <a:lstStyle>
            <a:lvl1pPr algn="l">
              <a:lnSpc>
                <a:spcPts val="4000"/>
              </a:lnSpc>
              <a:defRPr sz="5000" b="1" spc="-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/>
              <a:t>Click to edit divider slide title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48124" y="3795246"/>
            <a:ext cx="4000500" cy="997905"/>
          </a:xfrm>
          <a:noFill/>
        </p:spPr>
        <p:txBody>
          <a:bodyPr lIns="0" tIns="0" rIns="0" bIns="0"/>
          <a:lstStyle>
            <a:lvl1pPr marL="0" indent="0" algn="l">
              <a:buNone/>
              <a:defRPr sz="21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4B1E83-6080-4D35-A216-8E5C39902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E95353-8EE1-49C9-ADAC-E76BD49D2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6031296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5">
            <a:extLst>
              <a:ext uri="{FF2B5EF4-FFF2-40B4-BE49-F238E27FC236}">
                <a16:creationId xmlns:a16="http://schemas.microsoft.com/office/drawing/2014/main" id="{8663BD7B-5136-47ED-BE0A-C6C2F5622BDC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id="{6ABA22C7-C35B-4EC0-B7CE-54F9EEFCB71D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0" name="Freeform 5">
            <a:extLst>
              <a:ext uri="{FF2B5EF4-FFF2-40B4-BE49-F238E27FC236}">
                <a16:creationId xmlns:a16="http://schemas.microsoft.com/office/drawing/2014/main" id="{6DAE4BC9-9CFF-4522-8216-651498F7A167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8E822AA0-FB3E-4051-AA1F-F51204BA02A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3445288A-D169-4374-BCFD-917DD04B2B1E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ZA" dirty="0"/>
              <a:t>Click to edit page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FE0EB3-0FF4-4285-B9D3-90A5751B7B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DE0AAD-6FBD-416B-A91A-21F2B737919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5">
            <a:extLst>
              <a:ext uri="{FF2B5EF4-FFF2-40B4-BE49-F238E27FC236}">
                <a16:creationId xmlns:a16="http://schemas.microsoft.com/office/drawing/2014/main" id="{B4B833F7-7F09-42C1-81DA-97CA9530D528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F4AA9899-9E92-41B5-AFEF-5F6EAB9782D5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8950958A-6460-4594-BEAB-C7444EC6129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3" name="Freeform 5">
            <a:extLst>
              <a:ext uri="{FF2B5EF4-FFF2-40B4-BE49-F238E27FC236}">
                <a16:creationId xmlns:a16="http://schemas.microsoft.com/office/drawing/2014/main" id="{A7E15F2A-61A0-4C11-8E47-4DF7051E91D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B5FF0CC8-80F5-42C4-80EF-E32459238B7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ZA" dirty="0"/>
              <a:t>Click to edit page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2CD5709C-84DE-45F3-AE9B-8B6FD7134A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9886" y="1511250"/>
            <a:ext cx="5460114" cy="46657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6BB18B1-3B7F-4B18-A1C5-BB7DA443C6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6816" y="1511250"/>
            <a:ext cx="5460114" cy="46657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155218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5">
            <a:extLst>
              <a:ext uri="{FF2B5EF4-FFF2-40B4-BE49-F238E27FC236}">
                <a16:creationId xmlns:a16="http://schemas.microsoft.com/office/drawing/2014/main" id="{B4B833F7-7F09-42C1-81DA-97CA9530D528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F4AA9899-9E92-41B5-AFEF-5F6EAB9782D5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8950958A-6460-4594-BEAB-C7444EC6129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3" name="Freeform 5">
            <a:extLst>
              <a:ext uri="{FF2B5EF4-FFF2-40B4-BE49-F238E27FC236}">
                <a16:creationId xmlns:a16="http://schemas.microsoft.com/office/drawing/2014/main" id="{A7E15F2A-61A0-4C11-8E47-4DF7051E91D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B5FF0CC8-80F5-42C4-80EF-E32459238B7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ZA" dirty="0"/>
              <a:t>Click to edit page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3419BDFB-8FC0-4B89-A29A-8EAC95E9AB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1800" y="1511250"/>
            <a:ext cx="548493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8E6C2CC0-9AB0-46E9-977A-EF923DCE7F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39334" y="1518287"/>
            <a:ext cx="542066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Content Placeholder 5">
            <a:extLst>
              <a:ext uri="{FF2B5EF4-FFF2-40B4-BE49-F238E27FC236}">
                <a16:creationId xmlns:a16="http://schemas.microsoft.com/office/drawing/2014/main" id="{28DF954C-A51E-4242-B83E-A826008F5C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39334" y="2486989"/>
            <a:ext cx="5432666" cy="370267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600E416E-6162-484A-BA4D-640FA83078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1800" y="2486989"/>
            <a:ext cx="5491215" cy="370267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160207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5">
            <a:extLst>
              <a:ext uri="{FF2B5EF4-FFF2-40B4-BE49-F238E27FC236}">
                <a16:creationId xmlns:a16="http://schemas.microsoft.com/office/drawing/2014/main" id="{B4B833F7-7F09-42C1-81DA-97CA9530D528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F4AA9899-9E92-41B5-AFEF-5F6EAB9782D5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8950958A-6460-4594-BEAB-C7444EC6129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3" name="Freeform 5">
            <a:extLst>
              <a:ext uri="{FF2B5EF4-FFF2-40B4-BE49-F238E27FC236}">
                <a16:creationId xmlns:a16="http://schemas.microsoft.com/office/drawing/2014/main" id="{A7E15F2A-61A0-4C11-8E47-4DF7051E91D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B5FF0CC8-80F5-42C4-80EF-E32459238B7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1999"/>
            <a:ext cx="3932237" cy="1600199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ZA" dirty="0"/>
            </a:lvl1pPr>
          </a:lstStyle>
          <a:p>
            <a:pPr marL="0" lvl="0"/>
            <a:r>
              <a:rPr lang="en-ZA" dirty="0"/>
              <a:t>Click to edit page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C49FB4A2-B750-422F-96D2-A7C2642957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34062" y="21343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A8B59DDF-F2BC-491E-92E0-9D2C1398EC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31999"/>
            <a:ext cx="6544468" cy="551388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122949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5">
            <a:extLst>
              <a:ext uri="{FF2B5EF4-FFF2-40B4-BE49-F238E27FC236}">
                <a16:creationId xmlns:a16="http://schemas.microsoft.com/office/drawing/2014/main" id="{B4B833F7-7F09-42C1-81DA-97CA9530D528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F4AA9899-9E92-41B5-AFEF-5F6EAB9782D5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8950958A-6460-4594-BEAB-C7444EC6129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3" name="Freeform 5">
            <a:extLst>
              <a:ext uri="{FF2B5EF4-FFF2-40B4-BE49-F238E27FC236}">
                <a16:creationId xmlns:a16="http://schemas.microsoft.com/office/drawing/2014/main" id="{A7E15F2A-61A0-4C11-8E47-4DF7051E91D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B5FF0CC8-80F5-42C4-80EF-E32459238B7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1999"/>
            <a:ext cx="3932237" cy="1600199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ZA" dirty="0"/>
            </a:lvl1pPr>
          </a:lstStyle>
          <a:p>
            <a:pPr marL="0" lvl="0"/>
            <a:r>
              <a:rPr lang="en-ZA" dirty="0"/>
              <a:t>Click to edit page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C49FB4A2-B750-422F-96D2-A7C2642957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34062" y="21343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0110E46C-B434-49FA-AA0E-D64E5786D2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31999"/>
            <a:ext cx="6544468" cy="5513889"/>
          </a:xfrm>
          <a:prstGeom prst="roundRect">
            <a:avLst>
              <a:gd name="adj" fmla="val 5554"/>
            </a:avLst>
          </a:prstGeom>
        </p:spPr>
        <p:txBody>
          <a:bodyPr vert="horz" wrap="square" lIns="0" tIns="0" rIns="0" bIns="0" rtlCol="0" anchor="ctr">
            <a:noAutofit/>
          </a:bodyPr>
          <a:lstStyle>
            <a:lvl1pPr>
              <a:def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1844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9A70B137-2503-4803-9F56-620A586FA49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0655455" cy="6858000"/>
          </a:xfrm>
          <a:custGeom>
            <a:avLst/>
            <a:gdLst>
              <a:gd name="connsiteX0" fmla="*/ 8526285 w 10655455"/>
              <a:gd name="connsiteY0" fmla="*/ 6283111 h 6858000"/>
              <a:gd name="connsiteX1" fmla="*/ 10157124 w 10655455"/>
              <a:gd name="connsiteY1" fmla="*/ 6283111 h 6858000"/>
              <a:gd name="connsiteX2" fmla="*/ 10407209 w 10655455"/>
              <a:gd name="connsiteY2" fmla="*/ 6430504 h 6858000"/>
              <a:gd name="connsiteX3" fmla="*/ 10606716 w 10655455"/>
              <a:gd name="connsiteY3" fmla="*/ 6774068 h 6858000"/>
              <a:gd name="connsiteX4" fmla="*/ 10655455 w 10655455"/>
              <a:gd name="connsiteY4" fmla="*/ 6858000 h 6858000"/>
              <a:gd name="connsiteX5" fmla="*/ 8025501 w 10655455"/>
              <a:gd name="connsiteY5" fmla="*/ 6858000 h 6858000"/>
              <a:gd name="connsiteX6" fmla="*/ 8129453 w 10655455"/>
              <a:gd name="connsiteY6" fmla="*/ 6678214 h 6858000"/>
              <a:gd name="connsiteX7" fmla="*/ 8272677 w 10655455"/>
              <a:gd name="connsiteY7" fmla="*/ 6430504 h 6858000"/>
              <a:gd name="connsiteX8" fmla="*/ 8526285 w 10655455"/>
              <a:gd name="connsiteY8" fmla="*/ 6283111 h 6858000"/>
              <a:gd name="connsiteX9" fmla="*/ 8508611 w 10655455"/>
              <a:gd name="connsiteY9" fmla="*/ 4776272 h 6858000"/>
              <a:gd name="connsiteX10" fmla="*/ 9153763 w 10655455"/>
              <a:gd name="connsiteY10" fmla="*/ 4776272 h 6858000"/>
              <a:gd name="connsiteX11" fmla="*/ 9252696 w 10655455"/>
              <a:gd name="connsiteY11" fmla="*/ 4834580 h 6858000"/>
              <a:gd name="connsiteX12" fmla="*/ 9575969 w 10655455"/>
              <a:gd name="connsiteY12" fmla="*/ 5391278 h 6858000"/>
              <a:gd name="connsiteX13" fmla="*/ 9575969 w 10655455"/>
              <a:gd name="connsiteY13" fmla="*/ 5505116 h 6858000"/>
              <a:gd name="connsiteX14" fmla="*/ 9252696 w 10655455"/>
              <a:gd name="connsiteY14" fmla="*/ 6061815 h 6858000"/>
              <a:gd name="connsiteX15" fmla="*/ 9153763 w 10655455"/>
              <a:gd name="connsiteY15" fmla="*/ 6120122 h 6858000"/>
              <a:gd name="connsiteX16" fmla="*/ 8508611 w 10655455"/>
              <a:gd name="connsiteY16" fmla="*/ 6120122 h 6858000"/>
              <a:gd name="connsiteX17" fmla="*/ 8408284 w 10655455"/>
              <a:gd name="connsiteY17" fmla="*/ 6061815 h 6858000"/>
              <a:gd name="connsiteX18" fmla="*/ 8086404 w 10655455"/>
              <a:gd name="connsiteY18" fmla="*/ 5505116 h 6858000"/>
              <a:gd name="connsiteX19" fmla="*/ 8086404 w 10655455"/>
              <a:gd name="connsiteY19" fmla="*/ 5391278 h 6858000"/>
              <a:gd name="connsiteX20" fmla="*/ 8408284 w 10655455"/>
              <a:gd name="connsiteY20" fmla="*/ 4834580 h 6858000"/>
              <a:gd name="connsiteX21" fmla="*/ 8508611 w 10655455"/>
              <a:gd name="connsiteY21" fmla="*/ 4776272 h 6858000"/>
              <a:gd name="connsiteX22" fmla="*/ 8438383 w 10655455"/>
              <a:gd name="connsiteY22" fmla="*/ 4182594 h 6858000"/>
              <a:gd name="connsiteX23" fmla="*/ 8671249 w 10655455"/>
              <a:gd name="connsiteY23" fmla="*/ 4182594 h 6858000"/>
              <a:gd name="connsiteX24" fmla="*/ 8706958 w 10655455"/>
              <a:gd name="connsiteY24" fmla="*/ 4203640 h 6858000"/>
              <a:gd name="connsiteX25" fmla="*/ 8823642 w 10655455"/>
              <a:gd name="connsiteY25" fmla="*/ 4404579 h 6858000"/>
              <a:gd name="connsiteX26" fmla="*/ 8823642 w 10655455"/>
              <a:gd name="connsiteY26" fmla="*/ 4445668 h 6858000"/>
              <a:gd name="connsiteX27" fmla="*/ 8706958 w 10655455"/>
              <a:gd name="connsiteY27" fmla="*/ 4646606 h 6858000"/>
              <a:gd name="connsiteX28" fmla="*/ 8671249 w 10655455"/>
              <a:gd name="connsiteY28" fmla="*/ 4667652 h 6858000"/>
              <a:gd name="connsiteX29" fmla="*/ 8438383 w 10655455"/>
              <a:gd name="connsiteY29" fmla="*/ 4667652 h 6858000"/>
              <a:gd name="connsiteX30" fmla="*/ 8402170 w 10655455"/>
              <a:gd name="connsiteY30" fmla="*/ 4646606 h 6858000"/>
              <a:gd name="connsiteX31" fmla="*/ 8285989 w 10655455"/>
              <a:gd name="connsiteY31" fmla="*/ 4445668 h 6858000"/>
              <a:gd name="connsiteX32" fmla="*/ 8285989 w 10655455"/>
              <a:gd name="connsiteY32" fmla="*/ 4404579 h 6858000"/>
              <a:gd name="connsiteX33" fmla="*/ 8402170 w 10655455"/>
              <a:gd name="connsiteY33" fmla="*/ 4203640 h 6858000"/>
              <a:gd name="connsiteX34" fmla="*/ 8438383 w 10655455"/>
              <a:gd name="connsiteY34" fmla="*/ 4182594 h 6858000"/>
              <a:gd name="connsiteX35" fmla="*/ 7678681 w 10655455"/>
              <a:gd name="connsiteY35" fmla="*/ 3459104 h 6858000"/>
              <a:gd name="connsiteX36" fmla="*/ 8119685 w 10655455"/>
              <a:gd name="connsiteY36" fmla="*/ 3459104 h 6858000"/>
              <a:gd name="connsiteX37" fmla="*/ 8187313 w 10655455"/>
              <a:gd name="connsiteY37" fmla="*/ 3498961 h 6858000"/>
              <a:gd name="connsiteX38" fmla="*/ 8408292 w 10655455"/>
              <a:gd name="connsiteY38" fmla="*/ 3879501 h 6858000"/>
              <a:gd name="connsiteX39" fmla="*/ 8408292 w 10655455"/>
              <a:gd name="connsiteY39" fmla="*/ 3957318 h 6858000"/>
              <a:gd name="connsiteX40" fmla="*/ 8187313 w 10655455"/>
              <a:gd name="connsiteY40" fmla="*/ 4337857 h 6858000"/>
              <a:gd name="connsiteX41" fmla="*/ 8119685 w 10655455"/>
              <a:gd name="connsiteY41" fmla="*/ 4377714 h 6858000"/>
              <a:gd name="connsiteX42" fmla="*/ 7678681 w 10655455"/>
              <a:gd name="connsiteY42" fmla="*/ 4377714 h 6858000"/>
              <a:gd name="connsiteX43" fmla="*/ 7610101 w 10655455"/>
              <a:gd name="connsiteY43" fmla="*/ 4337857 h 6858000"/>
              <a:gd name="connsiteX44" fmla="*/ 7390076 w 10655455"/>
              <a:gd name="connsiteY44" fmla="*/ 3957318 h 6858000"/>
              <a:gd name="connsiteX45" fmla="*/ 7390076 w 10655455"/>
              <a:gd name="connsiteY45" fmla="*/ 3879501 h 6858000"/>
              <a:gd name="connsiteX46" fmla="*/ 7610101 w 10655455"/>
              <a:gd name="connsiteY46" fmla="*/ 3498961 h 6858000"/>
              <a:gd name="connsiteX47" fmla="*/ 7678681 w 10655455"/>
              <a:gd name="connsiteY47" fmla="*/ 3459104 h 6858000"/>
              <a:gd name="connsiteX48" fmla="*/ 9108816 w 10655455"/>
              <a:gd name="connsiteY48" fmla="*/ 2082751 h 6858000"/>
              <a:gd name="connsiteX49" fmla="*/ 9876937 w 10655455"/>
              <a:gd name="connsiteY49" fmla="*/ 2082751 h 6858000"/>
              <a:gd name="connsiteX50" fmla="*/ 9994727 w 10655455"/>
              <a:gd name="connsiteY50" fmla="*/ 2152172 h 6858000"/>
              <a:gd name="connsiteX51" fmla="*/ 10379617 w 10655455"/>
              <a:gd name="connsiteY51" fmla="*/ 2814978 h 6858000"/>
              <a:gd name="connsiteX52" fmla="*/ 10379617 w 10655455"/>
              <a:gd name="connsiteY52" fmla="*/ 2950515 h 6858000"/>
              <a:gd name="connsiteX53" fmla="*/ 9994727 w 10655455"/>
              <a:gd name="connsiteY53" fmla="*/ 3613321 h 6858000"/>
              <a:gd name="connsiteX54" fmla="*/ 9876937 w 10655455"/>
              <a:gd name="connsiteY54" fmla="*/ 3682742 h 6858000"/>
              <a:gd name="connsiteX55" fmla="*/ 9108816 w 10655455"/>
              <a:gd name="connsiteY55" fmla="*/ 3682742 h 6858000"/>
              <a:gd name="connsiteX56" fmla="*/ 8989367 w 10655455"/>
              <a:gd name="connsiteY56" fmla="*/ 3613321 h 6858000"/>
              <a:gd name="connsiteX57" fmla="*/ 8606137 w 10655455"/>
              <a:gd name="connsiteY57" fmla="*/ 2950515 h 6858000"/>
              <a:gd name="connsiteX58" fmla="*/ 8606137 w 10655455"/>
              <a:gd name="connsiteY58" fmla="*/ 2814978 h 6858000"/>
              <a:gd name="connsiteX59" fmla="*/ 8989367 w 10655455"/>
              <a:gd name="connsiteY59" fmla="*/ 2152172 h 6858000"/>
              <a:gd name="connsiteX60" fmla="*/ 9108816 w 10655455"/>
              <a:gd name="connsiteY60" fmla="*/ 2082751 h 6858000"/>
              <a:gd name="connsiteX61" fmla="*/ 1321854 w 10655455"/>
              <a:gd name="connsiteY61" fmla="*/ 2071857 h 6858000"/>
              <a:gd name="connsiteX62" fmla="*/ 5365317 w 10655455"/>
              <a:gd name="connsiteY62" fmla="*/ 2071857 h 6858000"/>
              <a:gd name="connsiteX63" fmla="*/ 5985373 w 10655455"/>
              <a:gd name="connsiteY63" fmla="*/ 2437296 h 6858000"/>
              <a:gd name="connsiteX64" fmla="*/ 8011470 w 10655455"/>
              <a:gd name="connsiteY64" fmla="*/ 5926372 h 6858000"/>
              <a:gd name="connsiteX65" fmla="*/ 8011470 w 10655455"/>
              <a:gd name="connsiteY65" fmla="*/ 6639850 h 6858000"/>
              <a:gd name="connsiteX66" fmla="*/ 7904625 w 10655455"/>
              <a:gd name="connsiteY66" fmla="*/ 6823844 h 6858000"/>
              <a:gd name="connsiteX67" fmla="*/ 7884791 w 10655455"/>
              <a:gd name="connsiteY67" fmla="*/ 6858000 h 6858000"/>
              <a:gd name="connsiteX68" fmla="*/ 0 w 10655455"/>
              <a:gd name="connsiteY68" fmla="*/ 6858000 h 6858000"/>
              <a:gd name="connsiteX69" fmla="*/ 0 w 10655455"/>
              <a:gd name="connsiteY69" fmla="*/ 3635967 h 6858000"/>
              <a:gd name="connsiteX70" fmla="*/ 27177 w 10655455"/>
              <a:gd name="connsiteY70" fmla="*/ 3588964 h 6858000"/>
              <a:gd name="connsiteX71" fmla="*/ 693065 w 10655455"/>
              <a:gd name="connsiteY71" fmla="*/ 2437296 h 6858000"/>
              <a:gd name="connsiteX72" fmla="*/ 1321854 w 10655455"/>
              <a:gd name="connsiteY72" fmla="*/ 2071857 h 6858000"/>
              <a:gd name="connsiteX73" fmla="*/ 6786399 w 10655455"/>
              <a:gd name="connsiteY73" fmla="*/ 753840 h 6858000"/>
              <a:gd name="connsiteX74" fmla="*/ 8025968 w 10655455"/>
              <a:gd name="connsiteY74" fmla="*/ 753840 h 6858000"/>
              <a:gd name="connsiteX75" fmla="*/ 8216053 w 10655455"/>
              <a:gd name="connsiteY75" fmla="*/ 865869 h 6858000"/>
              <a:gd name="connsiteX76" fmla="*/ 8837177 w 10655455"/>
              <a:gd name="connsiteY76" fmla="*/ 1935484 h 6858000"/>
              <a:gd name="connsiteX77" fmla="*/ 8837177 w 10655455"/>
              <a:gd name="connsiteY77" fmla="*/ 2154207 h 6858000"/>
              <a:gd name="connsiteX78" fmla="*/ 8216053 w 10655455"/>
              <a:gd name="connsiteY78" fmla="*/ 3223823 h 6858000"/>
              <a:gd name="connsiteX79" fmla="*/ 8025968 w 10655455"/>
              <a:gd name="connsiteY79" fmla="*/ 3335852 h 6858000"/>
              <a:gd name="connsiteX80" fmla="*/ 6786399 w 10655455"/>
              <a:gd name="connsiteY80" fmla="*/ 3335852 h 6858000"/>
              <a:gd name="connsiteX81" fmla="*/ 6593637 w 10655455"/>
              <a:gd name="connsiteY81" fmla="*/ 3223823 h 6858000"/>
              <a:gd name="connsiteX82" fmla="*/ 5975192 w 10655455"/>
              <a:gd name="connsiteY82" fmla="*/ 2154207 h 6858000"/>
              <a:gd name="connsiteX83" fmla="*/ 5975192 w 10655455"/>
              <a:gd name="connsiteY83" fmla="*/ 1935484 h 6858000"/>
              <a:gd name="connsiteX84" fmla="*/ 6593637 w 10655455"/>
              <a:gd name="connsiteY84" fmla="*/ 865869 h 6858000"/>
              <a:gd name="connsiteX85" fmla="*/ 6786399 w 10655455"/>
              <a:gd name="connsiteY85" fmla="*/ 753840 h 6858000"/>
              <a:gd name="connsiteX86" fmla="*/ 0 w 10655455"/>
              <a:gd name="connsiteY86" fmla="*/ 0 h 6858000"/>
              <a:gd name="connsiteX87" fmla="*/ 6966294 w 10655455"/>
              <a:gd name="connsiteY87" fmla="*/ 0 h 6858000"/>
              <a:gd name="connsiteX88" fmla="*/ 6852387 w 10655455"/>
              <a:gd name="connsiteY88" fmla="*/ 196155 h 6858000"/>
              <a:gd name="connsiteX89" fmla="*/ 6043321 w 10655455"/>
              <a:gd name="connsiteY89" fmla="*/ 1589421 h 6858000"/>
              <a:gd name="connsiteX90" fmla="*/ 5423265 w 10655455"/>
              <a:gd name="connsiteY90" fmla="*/ 1954861 h 6858000"/>
              <a:gd name="connsiteX91" fmla="*/ 1379802 w 10655455"/>
              <a:gd name="connsiteY91" fmla="*/ 1954861 h 6858000"/>
              <a:gd name="connsiteX92" fmla="*/ 751013 w 10655455"/>
              <a:gd name="connsiteY92" fmla="*/ 1589421 h 6858000"/>
              <a:gd name="connsiteX93" fmla="*/ 1951 w 10655455"/>
              <a:gd name="connsiteY93" fmla="*/ 293901 h 6858000"/>
              <a:gd name="connsiteX94" fmla="*/ 0 w 10655455"/>
              <a:gd name="connsiteY94" fmla="*/ 29052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10655455" h="6858000">
                <a:moveTo>
                  <a:pt x="8526285" y="6283111"/>
                </a:moveTo>
                <a:cubicBezTo>
                  <a:pt x="8526285" y="6283111"/>
                  <a:pt x="8526285" y="6283111"/>
                  <a:pt x="10157124" y="6283111"/>
                </a:cubicBezTo>
                <a:cubicBezTo>
                  <a:pt x="10259271" y="6283111"/>
                  <a:pt x="10357896" y="6339261"/>
                  <a:pt x="10407209" y="6430504"/>
                </a:cubicBezTo>
                <a:cubicBezTo>
                  <a:pt x="10407209" y="6430504"/>
                  <a:pt x="10407209" y="6430504"/>
                  <a:pt x="10606716" y="6774068"/>
                </a:cubicBezTo>
                <a:lnTo>
                  <a:pt x="10655455" y="6858000"/>
                </a:lnTo>
                <a:lnTo>
                  <a:pt x="8025501" y="6858000"/>
                </a:lnTo>
                <a:lnTo>
                  <a:pt x="8129453" y="6678214"/>
                </a:lnTo>
                <a:cubicBezTo>
                  <a:pt x="8174148" y="6600912"/>
                  <a:pt x="8221824" y="6518457"/>
                  <a:pt x="8272677" y="6430504"/>
                </a:cubicBezTo>
                <a:cubicBezTo>
                  <a:pt x="8325512" y="6339261"/>
                  <a:pt x="8420615" y="6283111"/>
                  <a:pt x="8526285" y="6283111"/>
                </a:cubicBezTo>
                <a:close/>
                <a:moveTo>
                  <a:pt x="8508611" y="4776272"/>
                </a:moveTo>
                <a:cubicBezTo>
                  <a:pt x="8508611" y="4776272"/>
                  <a:pt x="8508611" y="4776272"/>
                  <a:pt x="9153763" y="4776272"/>
                </a:cubicBezTo>
                <a:cubicBezTo>
                  <a:pt x="9194173" y="4776272"/>
                  <a:pt x="9233188" y="4798484"/>
                  <a:pt x="9252696" y="4834580"/>
                </a:cubicBezTo>
                <a:cubicBezTo>
                  <a:pt x="9252696" y="4834580"/>
                  <a:pt x="9252696" y="4834580"/>
                  <a:pt x="9575969" y="5391278"/>
                </a:cubicBezTo>
                <a:cubicBezTo>
                  <a:pt x="9596871" y="5425985"/>
                  <a:pt x="9596871" y="5470409"/>
                  <a:pt x="9575969" y="5505116"/>
                </a:cubicBezTo>
                <a:cubicBezTo>
                  <a:pt x="9575969" y="5505116"/>
                  <a:pt x="9575969" y="5505116"/>
                  <a:pt x="9252696" y="6061815"/>
                </a:cubicBezTo>
                <a:cubicBezTo>
                  <a:pt x="9233188" y="6097909"/>
                  <a:pt x="9194173" y="6120122"/>
                  <a:pt x="9153763" y="6120122"/>
                </a:cubicBezTo>
                <a:cubicBezTo>
                  <a:pt x="9153763" y="6120122"/>
                  <a:pt x="9153763" y="6120122"/>
                  <a:pt x="8508611" y="6120122"/>
                </a:cubicBezTo>
                <a:cubicBezTo>
                  <a:pt x="8466808" y="6120122"/>
                  <a:pt x="8429186" y="6097909"/>
                  <a:pt x="8408284" y="6061815"/>
                </a:cubicBezTo>
                <a:cubicBezTo>
                  <a:pt x="8408284" y="6061815"/>
                  <a:pt x="8408284" y="6061815"/>
                  <a:pt x="8086404" y="5505116"/>
                </a:cubicBezTo>
                <a:cubicBezTo>
                  <a:pt x="8065503" y="5470409"/>
                  <a:pt x="8065503" y="5425985"/>
                  <a:pt x="8086404" y="5391278"/>
                </a:cubicBezTo>
                <a:cubicBezTo>
                  <a:pt x="8086404" y="5391278"/>
                  <a:pt x="8086404" y="5391278"/>
                  <a:pt x="8408284" y="4834580"/>
                </a:cubicBezTo>
                <a:cubicBezTo>
                  <a:pt x="8429186" y="4798484"/>
                  <a:pt x="8466808" y="4776272"/>
                  <a:pt x="8508611" y="4776272"/>
                </a:cubicBezTo>
                <a:close/>
                <a:moveTo>
                  <a:pt x="8438383" y="4182594"/>
                </a:moveTo>
                <a:cubicBezTo>
                  <a:pt x="8438383" y="4182594"/>
                  <a:pt x="8438383" y="4182594"/>
                  <a:pt x="8671249" y="4182594"/>
                </a:cubicBezTo>
                <a:cubicBezTo>
                  <a:pt x="8685834" y="4182594"/>
                  <a:pt x="8699916" y="4190612"/>
                  <a:pt x="8706958" y="4203640"/>
                </a:cubicBezTo>
                <a:cubicBezTo>
                  <a:pt x="8706958" y="4203640"/>
                  <a:pt x="8706958" y="4203640"/>
                  <a:pt x="8823642" y="4404579"/>
                </a:cubicBezTo>
                <a:cubicBezTo>
                  <a:pt x="8831187" y="4417106"/>
                  <a:pt x="8831187" y="4433141"/>
                  <a:pt x="8823642" y="4445668"/>
                </a:cubicBezTo>
                <a:cubicBezTo>
                  <a:pt x="8823642" y="4445668"/>
                  <a:pt x="8823642" y="4445668"/>
                  <a:pt x="8706958" y="4646606"/>
                </a:cubicBezTo>
                <a:cubicBezTo>
                  <a:pt x="8699916" y="4659635"/>
                  <a:pt x="8685834" y="4667652"/>
                  <a:pt x="8671249" y="4667652"/>
                </a:cubicBezTo>
                <a:cubicBezTo>
                  <a:pt x="8671249" y="4667652"/>
                  <a:pt x="8671249" y="4667652"/>
                  <a:pt x="8438383" y="4667652"/>
                </a:cubicBezTo>
                <a:cubicBezTo>
                  <a:pt x="8423295" y="4667652"/>
                  <a:pt x="8409715" y="4659635"/>
                  <a:pt x="8402170" y="4646606"/>
                </a:cubicBezTo>
                <a:cubicBezTo>
                  <a:pt x="8402170" y="4646606"/>
                  <a:pt x="8402170" y="4646606"/>
                  <a:pt x="8285989" y="4445668"/>
                </a:cubicBezTo>
                <a:cubicBezTo>
                  <a:pt x="8278445" y="4433141"/>
                  <a:pt x="8278445" y="4417106"/>
                  <a:pt x="8285989" y="4404579"/>
                </a:cubicBezTo>
                <a:cubicBezTo>
                  <a:pt x="8285989" y="4404579"/>
                  <a:pt x="8285989" y="4404579"/>
                  <a:pt x="8402170" y="4203640"/>
                </a:cubicBezTo>
                <a:cubicBezTo>
                  <a:pt x="8409715" y="4190612"/>
                  <a:pt x="8423295" y="4182594"/>
                  <a:pt x="8438383" y="4182594"/>
                </a:cubicBezTo>
                <a:close/>
                <a:moveTo>
                  <a:pt x="7678681" y="3459104"/>
                </a:moveTo>
                <a:cubicBezTo>
                  <a:pt x="7678681" y="3459104"/>
                  <a:pt x="7678681" y="3459104"/>
                  <a:pt x="8119685" y="3459104"/>
                </a:cubicBezTo>
                <a:cubicBezTo>
                  <a:pt x="8147308" y="3459104"/>
                  <a:pt x="8173978" y="3474287"/>
                  <a:pt x="8187313" y="3498961"/>
                </a:cubicBezTo>
                <a:cubicBezTo>
                  <a:pt x="8187313" y="3498961"/>
                  <a:pt x="8187313" y="3498961"/>
                  <a:pt x="8408292" y="3879501"/>
                </a:cubicBezTo>
                <a:cubicBezTo>
                  <a:pt x="8422579" y="3903225"/>
                  <a:pt x="8422579" y="3933593"/>
                  <a:pt x="8408292" y="3957318"/>
                </a:cubicBezTo>
                <a:cubicBezTo>
                  <a:pt x="8408292" y="3957318"/>
                  <a:pt x="8408292" y="3957318"/>
                  <a:pt x="8187313" y="4337857"/>
                </a:cubicBezTo>
                <a:cubicBezTo>
                  <a:pt x="8173978" y="4362531"/>
                  <a:pt x="8147308" y="4377714"/>
                  <a:pt x="8119685" y="4377714"/>
                </a:cubicBezTo>
                <a:cubicBezTo>
                  <a:pt x="8119685" y="4377714"/>
                  <a:pt x="8119685" y="4377714"/>
                  <a:pt x="7678681" y="4377714"/>
                </a:cubicBezTo>
                <a:cubicBezTo>
                  <a:pt x="7650106" y="4377714"/>
                  <a:pt x="7624388" y="4362531"/>
                  <a:pt x="7610101" y="4337857"/>
                </a:cubicBezTo>
                <a:cubicBezTo>
                  <a:pt x="7610101" y="4337857"/>
                  <a:pt x="7610101" y="4337857"/>
                  <a:pt x="7390076" y="3957318"/>
                </a:cubicBezTo>
                <a:cubicBezTo>
                  <a:pt x="7375787" y="3933593"/>
                  <a:pt x="7375787" y="3903225"/>
                  <a:pt x="7390076" y="3879501"/>
                </a:cubicBezTo>
                <a:cubicBezTo>
                  <a:pt x="7390076" y="3879501"/>
                  <a:pt x="7390076" y="3879501"/>
                  <a:pt x="7610101" y="3498961"/>
                </a:cubicBezTo>
                <a:cubicBezTo>
                  <a:pt x="7624388" y="3474287"/>
                  <a:pt x="7650106" y="3459104"/>
                  <a:pt x="7678681" y="3459104"/>
                </a:cubicBezTo>
                <a:close/>
                <a:moveTo>
                  <a:pt x="9108816" y="2082751"/>
                </a:moveTo>
                <a:cubicBezTo>
                  <a:pt x="9108816" y="2082751"/>
                  <a:pt x="9108816" y="2082751"/>
                  <a:pt x="9876937" y="2082751"/>
                </a:cubicBezTo>
                <a:cubicBezTo>
                  <a:pt x="9925048" y="2082751"/>
                  <a:pt x="9971500" y="2109197"/>
                  <a:pt x="9994727" y="2152172"/>
                </a:cubicBezTo>
                <a:cubicBezTo>
                  <a:pt x="9994727" y="2152172"/>
                  <a:pt x="9994727" y="2152172"/>
                  <a:pt x="10379617" y="2814978"/>
                </a:cubicBezTo>
                <a:cubicBezTo>
                  <a:pt x="10404502" y="2856301"/>
                  <a:pt x="10404502" y="2909193"/>
                  <a:pt x="10379617" y="2950515"/>
                </a:cubicBezTo>
                <a:cubicBezTo>
                  <a:pt x="10379617" y="2950515"/>
                  <a:pt x="10379617" y="2950515"/>
                  <a:pt x="9994727" y="3613321"/>
                </a:cubicBezTo>
                <a:cubicBezTo>
                  <a:pt x="9971500" y="3656296"/>
                  <a:pt x="9925048" y="3682742"/>
                  <a:pt x="9876937" y="3682742"/>
                </a:cubicBezTo>
                <a:cubicBezTo>
                  <a:pt x="9876937" y="3682742"/>
                  <a:pt x="9876937" y="3682742"/>
                  <a:pt x="9108816" y="3682742"/>
                </a:cubicBezTo>
                <a:cubicBezTo>
                  <a:pt x="9059045" y="3682742"/>
                  <a:pt x="9014252" y="3656296"/>
                  <a:pt x="8989367" y="3613321"/>
                </a:cubicBezTo>
                <a:cubicBezTo>
                  <a:pt x="8989367" y="3613321"/>
                  <a:pt x="8989367" y="3613321"/>
                  <a:pt x="8606137" y="2950515"/>
                </a:cubicBezTo>
                <a:cubicBezTo>
                  <a:pt x="8581251" y="2909193"/>
                  <a:pt x="8581251" y="2856301"/>
                  <a:pt x="8606137" y="2814978"/>
                </a:cubicBezTo>
                <a:cubicBezTo>
                  <a:pt x="8606137" y="2814978"/>
                  <a:pt x="8606137" y="2814978"/>
                  <a:pt x="8989367" y="2152172"/>
                </a:cubicBezTo>
                <a:cubicBezTo>
                  <a:pt x="9014252" y="2109197"/>
                  <a:pt x="9059045" y="2082751"/>
                  <a:pt x="9108816" y="2082751"/>
                </a:cubicBezTo>
                <a:close/>
                <a:moveTo>
                  <a:pt x="1321854" y="2071857"/>
                </a:moveTo>
                <a:cubicBezTo>
                  <a:pt x="1321854" y="2071857"/>
                  <a:pt x="1321854" y="2071857"/>
                  <a:pt x="5365317" y="2071857"/>
                </a:cubicBezTo>
                <a:cubicBezTo>
                  <a:pt x="5618580" y="2071857"/>
                  <a:pt x="5863108" y="2211072"/>
                  <a:pt x="5985373" y="2437296"/>
                </a:cubicBezTo>
                <a:cubicBezTo>
                  <a:pt x="5985373" y="2437296"/>
                  <a:pt x="5985373" y="2437296"/>
                  <a:pt x="8011470" y="5926372"/>
                </a:cubicBezTo>
                <a:cubicBezTo>
                  <a:pt x="8142468" y="6143896"/>
                  <a:pt x="8142468" y="6422327"/>
                  <a:pt x="8011470" y="6639850"/>
                </a:cubicBezTo>
                <a:cubicBezTo>
                  <a:pt x="8011470" y="6639850"/>
                  <a:pt x="8011470" y="6639850"/>
                  <a:pt x="7904625" y="6823844"/>
                </a:cubicBezTo>
                <a:lnTo>
                  <a:pt x="7884791" y="6858000"/>
                </a:lnTo>
                <a:lnTo>
                  <a:pt x="0" y="6858000"/>
                </a:lnTo>
                <a:lnTo>
                  <a:pt x="0" y="3635967"/>
                </a:lnTo>
                <a:lnTo>
                  <a:pt x="27177" y="3588964"/>
                </a:lnTo>
                <a:cubicBezTo>
                  <a:pt x="220245" y="3255048"/>
                  <a:pt x="440895" y="2873431"/>
                  <a:pt x="693065" y="2437296"/>
                </a:cubicBezTo>
                <a:cubicBezTo>
                  <a:pt x="824063" y="2211072"/>
                  <a:pt x="1059859" y="2071857"/>
                  <a:pt x="1321854" y="2071857"/>
                </a:cubicBezTo>
                <a:close/>
                <a:moveTo>
                  <a:pt x="6786399" y="753840"/>
                </a:moveTo>
                <a:cubicBezTo>
                  <a:pt x="6786399" y="753840"/>
                  <a:pt x="6786399" y="753840"/>
                  <a:pt x="8025968" y="753840"/>
                </a:cubicBezTo>
                <a:cubicBezTo>
                  <a:pt x="8103608" y="753840"/>
                  <a:pt x="8178571" y="796518"/>
                  <a:pt x="8216053" y="865869"/>
                </a:cubicBezTo>
                <a:cubicBezTo>
                  <a:pt x="8216053" y="865869"/>
                  <a:pt x="8216053" y="865869"/>
                  <a:pt x="8837177" y="1935484"/>
                </a:cubicBezTo>
                <a:cubicBezTo>
                  <a:pt x="8877335" y="2002169"/>
                  <a:pt x="8877335" y="2087523"/>
                  <a:pt x="8837177" y="2154207"/>
                </a:cubicBezTo>
                <a:cubicBezTo>
                  <a:pt x="8837177" y="2154207"/>
                  <a:pt x="8837177" y="2154207"/>
                  <a:pt x="8216053" y="3223823"/>
                </a:cubicBezTo>
                <a:cubicBezTo>
                  <a:pt x="8178571" y="3293174"/>
                  <a:pt x="8103608" y="3335852"/>
                  <a:pt x="8025968" y="3335852"/>
                </a:cubicBezTo>
                <a:cubicBezTo>
                  <a:pt x="8025968" y="3335852"/>
                  <a:pt x="8025968" y="3335852"/>
                  <a:pt x="6786399" y="3335852"/>
                </a:cubicBezTo>
                <a:cubicBezTo>
                  <a:pt x="6706082" y="3335852"/>
                  <a:pt x="6633796" y="3293174"/>
                  <a:pt x="6593637" y="3223823"/>
                </a:cubicBezTo>
                <a:cubicBezTo>
                  <a:pt x="6593637" y="3223823"/>
                  <a:pt x="6593637" y="3223823"/>
                  <a:pt x="5975192" y="2154207"/>
                </a:cubicBezTo>
                <a:cubicBezTo>
                  <a:pt x="5935033" y="2087523"/>
                  <a:pt x="5935033" y="2002169"/>
                  <a:pt x="5975192" y="1935484"/>
                </a:cubicBezTo>
                <a:cubicBezTo>
                  <a:pt x="5975192" y="1935484"/>
                  <a:pt x="5975192" y="1935484"/>
                  <a:pt x="6593637" y="865869"/>
                </a:cubicBezTo>
                <a:cubicBezTo>
                  <a:pt x="6633796" y="796518"/>
                  <a:pt x="6706082" y="753840"/>
                  <a:pt x="6786399" y="753840"/>
                </a:cubicBezTo>
                <a:close/>
                <a:moveTo>
                  <a:pt x="0" y="0"/>
                </a:moveTo>
                <a:lnTo>
                  <a:pt x="6966294" y="0"/>
                </a:lnTo>
                <a:lnTo>
                  <a:pt x="6852387" y="196155"/>
                </a:lnTo>
                <a:cubicBezTo>
                  <a:pt x="6627011" y="584267"/>
                  <a:pt x="6359899" y="1044253"/>
                  <a:pt x="6043321" y="1589421"/>
                </a:cubicBezTo>
                <a:cubicBezTo>
                  <a:pt x="5921057" y="1815646"/>
                  <a:pt x="5676528" y="1954861"/>
                  <a:pt x="5423265" y="1954861"/>
                </a:cubicBezTo>
                <a:cubicBezTo>
                  <a:pt x="5423265" y="1954861"/>
                  <a:pt x="5423265" y="1954861"/>
                  <a:pt x="1379802" y="1954861"/>
                </a:cubicBezTo>
                <a:cubicBezTo>
                  <a:pt x="1117807" y="1954861"/>
                  <a:pt x="882012" y="1815646"/>
                  <a:pt x="751013" y="1589421"/>
                </a:cubicBezTo>
                <a:cubicBezTo>
                  <a:pt x="751013" y="1589421"/>
                  <a:pt x="751013" y="1589421"/>
                  <a:pt x="1951" y="293901"/>
                </a:cubicBezTo>
                <a:lnTo>
                  <a:pt x="0" y="29052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2160000" anchor="t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Insert or Drag &amp; Drop Photo</a:t>
            </a:r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48293" y="3271757"/>
            <a:ext cx="4459766" cy="3146839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288000" rIns="180000" bIns="180000" anchor="t"/>
          <a:lstStyle>
            <a:lvl1pPr algn="l">
              <a:lnSpc>
                <a:spcPts val="4000"/>
              </a:lnSpc>
              <a:defRPr sz="5000" b="1" spc="-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/>
              <a:t>Click to edit presentation title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30300" y="5250494"/>
            <a:ext cx="4000500" cy="997905"/>
          </a:xfrm>
          <a:noFill/>
        </p:spPr>
        <p:txBody>
          <a:bodyPr lIns="0" tIns="0" rIns="0" bIns="0"/>
          <a:lstStyle>
            <a:lvl1pPr marL="0" indent="0" algn="l">
              <a:buNone/>
              <a:defRPr sz="21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33403843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5">
            <a:extLst>
              <a:ext uri="{FF2B5EF4-FFF2-40B4-BE49-F238E27FC236}">
                <a16:creationId xmlns:a16="http://schemas.microsoft.com/office/drawing/2014/main" id="{B0FE1C0F-474B-4310-A4A5-1EB4321DE50B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673FA99E-5E31-474E-8818-615B453CD89C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BA0EE7FC-884E-43B5-B6D6-9156FBE9AB5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858C6DC6-901F-4F3E-97A4-1B55324C068B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1041B359-9F78-4782-9C50-0B1DED37AD2C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5CDFA7-DEA3-4BBE-8D70-0AF654A1E6F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727656" y="6277243"/>
            <a:ext cx="464344" cy="400188"/>
          </a:xfrm>
        </p:spPr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790C5B8B-2AF3-42F3-B4F8-A806BB98A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5913425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5">
            <a:extLst>
              <a:ext uri="{FF2B5EF4-FFF2-40B4-BE49-F238E27FC236}">
                <a16:creationId xmlns:a16="http://schemas.microsoft.com/office/drawing/2014/main" id="{B0FE1C0F-474B-4310-A4A5-1EB4321DE50B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673FA99E-5E31-474E-8818-615B453CD89C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BA0EE7FC-884E-43B5-B6D6-9156FBE9AB5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858C6DC6-901F-4F3E-97A4-1B55324C068B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1041B359-9F78-4782-9C50-0B1DED37AD2C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5CDFA7-DEA3-4BBE-8D70-0AF654A1E6F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727656" y="6277243"/>
            <a:ext cx="464344" cy="400188"/>
          </a:xfrm>
        </p:spPr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1397670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CE129D0-CB7B-444C-AF89-B1CB663E367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418374"/>
            <a:ext cx="8687356" cy="6439627"/>
          </a:xfrm>
          <a:custGeom>
            <a:avLst/>
            <a:gdLst>
              <a:gd name="connsiteX0" fmla="*/ 0 w 8687356"/>
              <a:gd name="connsiteY0" fmla="*/ 5592682 h 6439627"/>
              <a:gd name="connsiteX1" fmla="*/ 186296 w 8687356"/>
              <a:gd name="connsiteY1" fmla="*/ 5593149 h 6439627"/>
              <a:gd name="connsiteX2" fmla="*/ 1348900 w 8687356"/>
              <a:gd name="connsiteY2" fmla="*/ 5596063 h 6439627"/>
              <a:gd name="connsiteX3" fmla="*/ 1800991 w 8687356"/>
              <a:gd name="connsiteY3" fmla="*/ 5851702 h 6439627"/>
              <a:gd name="connsiteX4" fmla="*/ 2106366 w 8687356"/>
              <a:gd name="connsiteY4" fmla="*/ 6380627 h 6439627"/>
              <a:gd name="connsiteX5" fmla="*/ 2140430 w 8687356"/>
              <a:gd name="connsiteY5" fmla="*/ 6439627 h 6439627"/>
              <a:gd name="connsiteX6" fmla="*/ 0 w 8687356"/>
              <a:gd name="connsiteY6" fmla="*/ 6439627 h 6439627"/>
              <a:gd name="connsiteX7" fmla="*/ 693821 w 8687356"/>
              <a:gd name="connsiteY7" fmla="*/ 3646328 h 6439627"/>
              <a:gd name="connsiteX8" fmla="*/ 1586357 w 8687356"/>
              <a:gd name="connsiteY8" fmla="*/ 3648566 h 6439627"/>
              <a:gd name="connsiteX9" fmla="*/ 1724950 w 8687356"/>
              <a:gd name="connsiteY9" fmla="*/ 3726935 h 6439627"/>
              <a:gd name="connsiteX10" fmla="*/ 2172189 w 8687356"/>
              <a:gd name="connsiteY10" fmla="*/ 4501577 h 6439627"/>
              <a:gd name="connsiteX11" fmla="*/ 2171729 w 8687356"/>
              <a:gd name="connsiteY11" fmla="*/ 4662459 h 6439627"/>
              <a:gd name="connsiteX12" fmla="*/ 1726432 w 8687356"/>
              <a:gd name="connsiteY12" fmla="*/ 5434863 h 6439627"/>
              <a:gd name="connsiteX13" fmla="*/ 1589746 w 8687356"/>
              <a:gd name="connsiteY13" fmla="*/ 5513779 h 6439627"/>
              <a:gd name="connsiteX14" fmla="*/ 698177 w 8687356"/>
              <a:gd name="connsiteY14" fmla="*/ 5513215 h 6439627"/>
              <a:gd name="connsiteX15" fmla="*/ 558617 w 8687356"/>
              <a:gd name="connsiteY15" fmla="*/ 5433172 h 6439627"/>
              <a:gd name="connsiteX16" fmla="*/ 111378 w 8687356"/>
              <a:gd name="connsiteY16" fmla="*/ 4658531 h 6439627"/>
              <a:gd name="connsiteX17" fmla="*/ 112805 w 8687356"/>
              <a:gd name="connsiteY17" fmla="*/ 4499321 h 6439627"/>
              <a:gd name="connsiteX18" fmla="*/ 557135 w 8687356"/>
              <a:gd name="connsiteY18" fmla="*/ 3725244 h 6439627"/>
              <a:gd name="connsiteX19" fmla="*/ 693821 w 8687356"/>
              <a:gd name="connsiteY19" fmla="*/ 3646328 h 6439627"/>
              <a:gd name="connsiteX20" fmla="*/ 1975378 w 8687356"/>
              <a:gd name="connsiteY20" fmla="*/ 3263784 h 6439627"/>
              <a:gd name="connsiteX21" fmla="*/ 2292917 w 8687356"/>
              <a:gd name="connsiteY21" fmla="*/ 3264581 h 6439627"/>
              <a:gd name="connsiteX22" fmla="*/ 2342225 w 8687356"/>
              <a:gd name="connsiteY22" fmla="*/ 3292462 h 6439627"/>
              <a:gd name="connsiteX23" fmla="*/ 2501341 w 8687356"/>
              <a:gd name="connsiteY23" fmla="*/ 3568059 h 6439627"/>
              <a:gd name="connsiteX24" fmla="*/ 2501177 w 8687356"/>
              <a:gd name="connsiteY24" fmla="*/ 3625297 h 6439627"/>
              <a:gd name="connsiteX25" fmla="*/ 2342753 w 8687356"/>
              <a:gd name="connsiteY25" fmla="*/ 3900096 h 6439627"/>
              <a:gd name="connsiteX26" fmla="*/ 2294123 w 8687356"/>
              <a:gd name="connsiteY26" fmla="*/ 3928173 h 6439627"/>
              <a:gd name="connsiteX27" fmla="*/ 1976927 w 8687356"/>
              <a:gd name="connsiteY27" fmla="*/ 3927972 h 6439627"/>
              <a:gd name="connsiteX28" fmla="*/ 1927275 w 8687356"/>
              <a:gd name="connsiteY28" fmla="*/ 3899495 h 6439627"/>
              <a:gd name="connsiteX29" fmla="*/ 1768160 w 8687356"/>
              <a:gd name="connsiteY29" fmla="*/ 3623899 h 6439627"/>
              <a:gd name="connsiteX30" fmla="*/ 1768668 w 8687356"/>
              <a:gd name="connsiteY30" fmla="*/ 3567256 h 6439627"/>
              <a:gd name="connsiteX31" fmla="*/ 1926748 w 8687356"/>
              <a:gd name="connsiteY31" fmla="*/ 3291861 h 6439627"/>
              <a:gd name="connsiteX32" fmla="*/ 1975378 w 8687356"/>
              <a:gd name="connsiteY32" fmla="*/ 3263784 h 6439627"/>
              <a:gd name="connsiteX33" fmla="*/ 2130702 w 8687356"/>
              <a:gd name="connsiteY33" fmla="*/ 2828022 h 6439627"/>
              <a:gd name="connsiteX34" fmla="*/ 2298374 w 8687356"/>
              <a:gd name="connsiteY34" fmla="*/ 2828442 h 6439627"/>
              <a:gd name="connsiteX35" fmla="*/ 2324410 w 8687356"/>
              <a:gd name="connsiteY35" fmla="*/ 2843165 h 6439627"/>
              <a:gd name="connsiteX36" fmla="*/ 2408429 w 8687356"/>
              <a:gd name="connsiteY36" fmla="*/ 2988689 h 6439627"/>
              <a:gd name="connsiteX37" fmla="*/ 2408342 w 8687356"/>
              <a:gd name="connsiteY37" fmla="*/ 3018913 h 6439627"/>
              <a:gd name="connsiteX38" fmla="*/ 2324689 w 8687356"/>
              <a:gd name="connsiteY38" fmla="*/ 3164017 h 6439627"/>
              <a:gd name="connsiteX39" fmla="*/ 2299011 w 8687356"/>
              <a:gd name="connsiteY39" fmla="*/ 3178842 h 6439627"/>
              <a:gd name="connsiteX40" fmla="*/ 2131520 w 8687356"/>
              <a:gd name="connsiteY40" fmla="*/ 3178736 h 6439627"/>
              <a:gd name="connsiteX41" fmla="*/ 2105302 w 8687356"/>
              <a:gd name="connsiteY41" fmla="*/ 3163699 h 6439627"/>
              <a:gd name="connsiteX42" fmla="*/ 2021284 w 8687356"/>
              <a:gd name="connsiteY42" fmla="*/ 3018175 h 6439627"/>
              <a:gd name="connsiteX43" fmla="*/ 2021552 w 8687356"/>
              <a:gd name="connsiteY43" fmla="*/ 2988265 h 6439627"/>
              <a:gd name="connsiteX44" fmla="*/ 2105024 w 8687356"/>
              <a:gd name="connsiteY44" fmla="*/ 2842847 h 6439627"/>
              <a:gd name="connsiteX45" fmla="*/ 2130702 w 8687356"/>
              <a:gd name="connsiteY45" fmla="*/ 2828022 h 6439627"/>
              <a:gd name="connsiteX46" fmla="*/ 3794942 w 8687356"/>
              <a:gd name="connsiteY46" fmla="*/ 2543905 h 6439627"/>
              <a:gd name="connsiteX47" fmla="*/ 6706383 w 8687356"/>
              <a:gd name="connsiteY47" fmla="*/ 2551204 h 6439627"/>
              <a:gd name="connsiteX48" fmla="*/ 7158474 w 8687356"/>
              <a:gd name="connsiteY48" fmla="*/ 2806842 h 6439627"/>
              <a:gd name="connsiteX49" fmla="*/ 8617364 w 8687356"/>
              <a:gd name="connsiteY49" fmla="*/ 5333715 h 6439627"/>
              <a:gd name="connsiteX50" fmla="*/ 8615859 w 8687356"/>
              <a:gd name="connsiteY50" fmla="*/ 5858514 h 6439627"/>
              <a:gd name="connsiteX51" fmla="*/ 8311811 w 8687356"/>
              <a:gd name="connsiteY51" fmla="*/ 6385912 h 6439627"/>
              <a:gd name="connsiteX52" fmla="*/ 8280844 w 8687356"/>
              <a:gd name="connsiteY52" fmla="*/ 6439627 h 6439627"/>
              <a:gd name="connsiteX53" fmla="*/ 2237916 w 8687356"/>
              <a:gd name="connsiteY53" fmla="*/ 6439627 h 6439627"/>
              <a:gd name="connsiteX54" fmla="*/ 2151815 w 8687356"/>
              <a:gd name="connsiteY54" fmla="*/ 6290497 h 6439627"/>
              <a:gd name="connsiteX55" fmla="*/ 1895013 w 8687356"/>
              <a:gd name="connsiteY55" fmla="*/ 5845703 h 6439627"/>
              <a:gd name="connsiteX56" fmla="*/ 1899669 w 8687356"/>
              <a:gd name="connsiteY56" fmla="*/ 5326361 h 6439627"/>
              <a:gd name="connsiteX57" fmla="*/ 3349069 w 8687356"/>
              <a:gd name="connsiteY57" fmla="*/ 2801330 h 6439627"/>
              <a:gd name="connsiteX58" fmla="*/ 3794942 w 8687356"/>
              <a:gd name="connsiteY58" fmla="*/ 2543905 h 6439627"/>
              <a:gd name="connsiteX59" fmla="*/ 634940 w 8687356"/>
              <a:gd name="connsiteY59" fmla="*/ 2395105 h 6439627"/>
              <a:gd name="connsiteX60" fmla="*/ 1188015 w 8687356"/>
              <a:gd name="connsiteY60" fmla="*/ 2396492 h 6439627"/>
              <a:gd name="connsiteX61" fmla="*/ 1273897 w 8687356"/>
              <a:gd name="connsiteY61" fmla="*/ 2445054 h 6439627"/>
              <a:gd name="connsiteX62" fmla="*/ 1551037 w 8687356"/>
              <a:gd name="connsiteY62" fmla="*/ 2925075 h 6439627"/>
              <a:gd name="connsiteX63" fmla="*/ 1550752 w 8687356"/>
              <a:gd name="connsiteY63" fmla="*/ 3024769 h 6439627"/>
              <a:gd name="connsiteX64" fmla="*/ 1274816 w 8687356"/>
              <a:gd name="connsiteY64" fmla="*/ 3503403 h 6439627"/>
              <a:gd name="connsiteX65" fmla="*/ 1190116 w 8687356"/>
              <a:gd name="connsiteY65" fmla="*/ 3552304 h 6439627"/>
              <a:gd name="connsiteX66" fmla="*/ 637639 w 8687356"/>
              <a:gd name="connsiteY66" fmla="*/ 3551955 h 6439627"/>
              <a:gd name="connsiteX67" fmla="*/ 551158 w 8687356"/>
              <a:gd name="connsiteY67" fmla="*/ 3502355 h 6439627"/>
              <a:gd name="connsiteX68" fmla="*/ 274018 w 8687356"/>
              <a:gd name="connsiteY68" fmla="*/ 3022335 h 6439627"/>
              <a:gd name="connsiteX69" fmla="*/ 274903 w 8687356"/>
              <a:gd name="connsiteY69" fmla="*/ 2923678 h 6439627"/>
              <a:gd name="connsiteX70" fmla="*/ 550240 w 8687356"/>
              <a:gd name="connsiteY70" fmla="*/ 2444007 h 6439627"/>
              <a:gd name="connsiteX71" fmla="*/ 634940 w 8687356"/>
              <a:gd name="connsiteY71" fmla="*/ 2395105 h 6439627"/>
              <a:gd name="connsiteX72" fmla="*/ 2521339 w 8687356"/>
              <a:gd name="connsiteY72" fmla="*/ 1975621 h 6439627"/>
              <a:gd name="connsiteX73" fmla="*/ 2985874 w 8687356"/>
              <a:gd name="connsiteY73" fmla="*/ 1976785 h 6439627"/>
              <a:gd name="connsiteX74" fmla="*/ 3058007 w 8687356"/>
              <a:gd name="connsiteY74" fmla="*/ 2017574 h 6439627"/>
              <a:gd name="connsiteX75" fmla="*/ 3290779 w 8687356"/>
              <a:gd name="connsiteY75" fmla="*/ 2420748 h 6439627"/>
              <a:gd name="connsiteX76" fmla="*/ 3290540 w 8687356"/>
              <a:gd name="connsiteY76" fmla="*/ 2504482 h 6439627"/>
              <a:gd name="connsiteX77" fmla="*/ 3058778 w 8687356"/>
              <a:gd name="connsiteY77" fmla="*/ 2906492 h 6439627"/>
              <a:gd name="connsiteX78" fmla="*/ 2987637 w 8687356"/>
              <a:gd name="connsiteY78" fmla="*/ 2947565 h 6439627"/>
              <a:gd name="connsiteX79" fmla="*/ 2523606 w 8687356"/>
              <a:gd name="connsiteY79" fmla="*/ 2947271 h 6439627"/>
              <a:gd name="connsiteX80" fmla="*/ 2450970 w 8687356"/>
              <a:gd name="connsiteY80" fmla="*/ 2905612 h 6439627"/>
              <a:gd name="connsiteX81" fmla="*/ 2218197 w 8687356"/>
              <a:gd name="connsiteY81" fmla="*/ 2502438 h 6439627"/>
              <a:gd name="connsiteX82" fmla="*/ 2218941 w 8687356"/>
              <a:gd name="connsiteY82" fmla="*/ 2419574 h 6439627"/>
              <a:gd name="connsiteX83" fmla="*/ 2450199 w 8687356"/>
              <a:gd name="connsiteY83" fmla="*/ 2016694 h 6439627"/>
              <a:gd name="connsiteX84" fmla="*/ 2521339 w 8687356"/>
              <a:gd name="connsiteY84" fmla="*/ 1975621 h 6439627"/>
              <a:gd name="connsiteX85" fmla="*/ 3564142 w 8687356"/>
              <a:gd name="connsiteY85" fmla="*/ 34 h 6439627"/>
              <a:gd name="connsiteX86" fmla="*/ 4738405 w 8687356"/>
              <a:gd name="connsiteY86" fmla="*/ 2977 h 6439627"/>
              <a:gd name="connsiteX87" fmla="*/ 4920745 w 8687356"/>
              <a:gd name="connsiteY87" fmla="*/ 106084 h 6439627"/>
              <a:gd name="connsiteX88" fmla="*/ 5509155 w 8687356"/>
              <a:gd name="connsiteY88" fmla="*/ 1125240 h 6439627"/>
              <a:gd name="connsiteX89" fmla="*/ 5508549 w 8687356"/>
              <a:gd name="connsiteY89" fmla="*/ 1336906 h 6439627"/>
              <a:gd name="connsiteX90" fmla="*/ 4922696 w 8687356"/>
              <a:gd name="connsiteY90" fmla="*/ 2353119 h 6439627"/>
              <a:gd name="connsiteX91" fmla="*/ 4742864 w 8687356"/>
              <a:gd name="connsiteY91" fmla="*/ 2456945 h 6439627"/>
              <a:gd name="connsiteX92" fmla="*/ 3569871 w 8687356"/>
              <a:gd name="connsiteY92" fmla="*/ 2456203 h 6439627"/>
              <a:gd name="connsiteX93" fmla="*/ 3386259 w 8687356"/>
              <a:gd name="connsiteY93" fmla="*/ 2350896 h 6439627"/>
              <a:gd name="connsiteX94" fmla="*/ 2797848 w 8687356"/>
              <a:gd name="connsiteY94" fmla="*/ 1331739 h 6439627"/>
              <a:gd name="connsiteX95" fmla="*/ 2799727 w 8687356"/>
              <a:gd name="connsiteY95" fmla="*/ 1122274 h 6439627"/>
              <a:gd name="connsiteX96" fmla="*/ 3384310 w 8687356"/>
              <a:gd name="connsiteY96" fmla="*/ 103860 h 6439627"/>
              <a:gd name="connsiteX97" fmla="*/ 3564142 w 8687356"/>
              <a:gd name="connsiteY97" fmla="*/ 34 h 6439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</a:cxnLst>
            <a:rect l="l" t="t" r="r" b="b"/>
            <a:pathLst>
              <a:path w="8687356" h="6439627">
                <a:moveTo>
                  <a:pt x="0" y="5592682"/>
                </a:moveTo>
                <a:lnTo>
                  <a:pt x="186296" y="5593149"/>
                </a:lnTo>
                <a:cubicBezTo>
                  <a:pt x="510155" y="5593961"/>
                  <a:pt x="893987" y="5594923"/>
                  <a:pt x="1348900" y="5596063"/>
                </a:cubicBezTo>
                <a:cubicBezTo>
                  <a:pt x="1534387" y="5590847"/>
                  <a:pt x="1709614" y="5693431"/>
                  <a:pt x="1800991" y="5851702"/>
                </a:cubicBezTo>
                <a:cubicBezTo>
                  <a:pt x="1800991" y="5851702"/>
                  <a:pt x="1800991" y="5851702"/>
                  <a:pt x="2106366" y="6380627"/>
                </a:cubicBezTo>
                <a:lnTo>
                  <a:pt x="2140430" y="6439627"/>
                </a:lnTo>
                <a:lnTo>
                  <a:pt x="0" y="6439627"/>
                </a:lnTo>
                <a:close/>
                <a:moveTo>
                  <a:pt x="693821" y="3646328"/>
                </a:moveTo>
                <a:cubicBezTo>
                  <a:pt x="693821" y="3646328"/>
                  <a:pt x="693821" y="3646328"/>
                  <a:pt x="1586357" y="3648566"/>
                </a:cubicBezTo>
                <a:cubicBezTo>
                  <a:pt x="1643220" y="3646968"/>
                  <a:pt x="1696937" y="3678416"/>
                  <a:pt x="1724950" y="3726935"/>
                </a:cubicBezTo>
                <a:cubicBezTo>
                  <a:pt x="1724950" y="3726935"/>
                  <a:pt x="1724950" y="3726935"/>
                  <a:pt x="2172189" y="4501577"/>
                </a:cubicBezTo>
                <a:cubicBezTo>
                  <a:pt x="2201168" y="4551769"/>
                  <a:pt x="2200578" y="4612341"/>
                  <a:pt x="2171729" y="4662459"/>
                </a:cubicBezTo>
                <a:cubicBezTo>
                  <a:pt x="2171729" y="4662459"/>
                  <a:pt x="2171729" y="4662459"/>
                  <a:pt x="1726432" y="5434863"/>
                </a:cubicBezTo>
                <a:cubicBezTo>
                  <a:pt x="1699249" y="5484020"/>
                  <a:pt x="1645909" y="5514815"/>
                  <a:pt x="1589746" y="5513779"/>
                </a:cubicBezTo>
                <a:cubicBezTo>
                  <a:pt x="1589746" y="5513779"/>
                  <a:pt x="1589746" y="5513779"/>
                  <a:pt x="698177" y="5513215"/>
                </a:cubicBezTo>
                <a:cubicBezTo>
                  <a:pt x="640348" y="5513140"/>
                  <a:pt x="587596" y="5483366"/>
                  <a:pt x="558617" y="5433172"/>
                </a:cubicBezTo>
                <a:cubicBezTo>
                  <a:pt x="558617" y="5433172"/>
                  <a:pt x="558617" y="5433172"/>
                  <a:pt x="111378" y="4658531"/>
                </a:cubicBezTo>
                <a:cubicBezTo>
                  <a:pt x="83365" y="4610012"/>
                  <a:pt x="82990" y="4547767"/>
                  <a:pt x="112805" y="4499321"/>
                </a:cubicBezTo>
                <a:cubicBezTo>
                  <a:pt x="112805" y="4499321"/>
                  <a:pt x="112805" y="4499321"/>
                  <a:pt x="557135" y="3725244"/>
                </a:cubicBezTo>
                <a:cubicBezTo>
                  <a:pt x="584319" y="3676088"/>
                  <a:pt x="637659" y="3645292"/>
                  <a:pt x="693821" y="3646328"/>
                </a:cubicBezTo>
                <a:close/>
                <a:moveTo>
                  <a:pt x="1975378" y="3263784"/>
                </a:moveTo>
                <a:cubicBezTo>
                  <a:pt x="1975378" y="3263784"/>
                  <a:pt x="1975378" y="3263784"/>
                  <a:pt x="2292917" y="3264581"/>
                </a:cubicBezTo>
                <a:cubicBezTo>
                  <a:pt x="2313148" y="3264012"/>
                  <a:pt x="2332259" y="3275200"/>
                  <a:pt x="2342225" y="3292462"/>
                </a:cubicBezTo>
                <a:cubicBezTo>
                  <a:pt x="2342225" y="3292462"/>
                  <a:pt x="2342225" y="3292462"/>
                  <a:pt x="2501341" y="3568059"/>
                </a:cubicBezTo>
                <a:cubicBezTo>
                  <a:pt x="2511651" y="3585916"/>
                  <a:pt x="2511441" y="3607466"/>
                  <a:pt x="2501177" y="3625297"/>
                </a:cubicBezTo>
                <a:cubicBezTo>
                  <a:pt x="2501177" y="3625297"/>
                  <a:pt x="2501177" y="3625297"/>
                  <a:pt x="2342753" y="3900096"/>
                </a:cubicBezTo>
                <a:cubicBezTo>
                  <a:pt x="2333082" y="3917585"/>
                  <a:pt x="2314104" y="3928542"/>
                  <a:pt x="2294123" y="3928173"/>
                </a:cubicBezTo>
                <a:cubicBezTo>
                  <a:pt x="2294123" y="3928173"/>
                  <a:pt x="2294123" y="3928173"/>
                  <a:pt x="1976927" y="3927972"/>
                </a:cubicBezTo>
                <a:cubicBezTo>
                  <a:pt x="1956353" y="3927946"/>
                  <a:pt x="1937585" y="3917353"/>
                  <a:pt x="1927275" y="3899495"/>
                </a:cubicBezTo>
                <a:cubicBezTo>
                  <a:pt x="1927275" y="3899495"/>
                  <a:pt x="1927275" y="3899495"/>
                  <a:pt x="1768160" y="3623899"/>
                </a:cubicBezTo>
                <a:cubicBezTo>
                  <a:pt x="1758193" y="3606636"/>
                  <a:pt x="1758060" y="3584492"/>
                  <a:pt x="1768668" y="3567256"/>
                </a:cubicBezTo>
                <a:cubicBezTo>
                  <a:pt x="1768668" y="3567256"/>
                  <a:pt x="1768668" y="3567256"/>
                  <a:pt x="1926748" y="3291861"/>
                </a:cubicBezTo>
                <a:cubicBezTo>
                  <a:pt x="1936419" y="3274372"/>
                  <a:pt x="1955397" y="3263416"/>
                  <a:pt x="1975378" y="3263784"/>
                </a:cubicBezTo>
                <a:close/>
                <a:moveTo>
                  <a:pt x="2130702" y="2828022"/>
                </a:moveTo>
                <a:cubicBezTo>
                  <a:pt x="2130702" y="2828022"/>
                  <a:pt x="2130702" y="2828022"/>
                  <a:pt x="2298374" y="2828442"/>
                </a:cubicBezTo>
                <a:cubicBezTo>
                  <a:pt x="2309057" y="2828143"/>
                  <a:pt x="2319148" y="2834050"/>
                  <a:pt x="2324410" y="2843165"/>
                </a:cubicBezTo>
                <a:cubicBezTo>
                  <a:pt x="2324410" y="2843165"/>
                  <a:pt x="2324410" y="2843165"/>
                  <a:pt x="2408429" y="2988689"/>
                </a:cubicBezTo>
                <a:cubicBezTo>
                  <a:pt x="2413873" y="2998119"/>
                  <a:pt x="2413762" y="3009498"/>
                  <a:pt x="2408342" y="3018913"/>
                </a:cubicBezTo>
                <a:cubicBezTo>
                  <a:pt x="2408342" y="3018913"/>
                  <a:pt x="2408342" y="3018913"/>
                  <a:pt x="2324689" y="3164017"/>
                </a:cubicBezTo>
                <a:cubicBezTo>
                  <a:pt x="2319583" y="3173251"/>
                  <a:pt x="2309561" y="3179037"/>
                  <a:pt x="2299011" y="3178842"/>
                </a:cubicBezTo>
                <a:cubicBezTo>
                  <a:pt x="2299011" y="3178842"/>
                  <a:pt x="2299011" y="3178842"/>
                  <a:pt x="2131520" y="3178736"/>
                </a:cubicBezTo>
                <a:cubicBezTo>
                  <a:pt x="2120657" y="3178722"/>
                  <a:pt x="2110746" y="3173129"/>
                  <a:pt x="2105302" y="3163699"/>
                </a:cubicBezTo>
                <a:cubicBezTo>
                  <a:pt x="2105302" y="3163699"/>
                  <a:pt x="2105302" y="3163699"/>
                  <a:pt x="2021284" y="3018175"/>
                </a:cubicBezTo>
                <a:cubicBezTo>
                  <a:pt x="2016021" y="3009060"/>
                  <a:pt x="2015951" y="2997367"/>
                  <a:pt x="2021552" y="2988265"/>
                </a:cubicBezTo>
                <a:cubicBezTo>
                  <a:pt x="2021552" y="2988265"/>
                  <a:pt x="2021552" y="2988265"/>
                  <a:pt x="2105024" y="2842847"/>
                </a:cubicBezTo>
                <a:cubicBezTo>
                  <a:pt x="2110131" y="2833613"/>
                  <a:pt x="2120152" y="2827827"/>
                  <a:pt x="2130702" y="2828022"/>
                </a:cubicBezTo>
                <a:close/>
                <a:moveTo>
                  <a:pt x="3794942" y="2543905"/>
                </a:moveTo>
                <a:cubicBezTo>
                  <a:pt x="3794942" y="2543905"/>
                  <a:pt x="3794942" y="2543905"/>
                  <a:pt x="6706383" y="2551204"/>
                </a:cubicBezTo>
                <a:cubicBezTo>
                  <a:pt x="6891871" y="2545988"/>
                  <a:pt x="7067096" y="2648572"/>
                  <a:pt x="7158474" y="2806842"/>
                </a:cubicBezTo>
                <a:cubicBezTo>
                  <a:pt x="7158474" y="2806842"/>
                  <a:pt x="7158474" y="2806842"/>
                  <a:pt x="8617364" y="5333715"/>
                </a:cubicBezTo>
                <a:cubicBezTo>
                  <a:pt x="8711893" y="5497443"/>
                  <a:pt x="8709969" y="5695027"/>
                  <a:pt x="8615859" y="5858514"/>
                </a:cubicBezTo>
                <a:cubicBezTo>
                  <a:pt x="8615859" y="5858514"/>
                  <a:pt x="8615859" y="5858514"/>
                  <a:pt x="8311811" y="6385912"/>
                </a:cubicBezTo>
                <a:lnTo>
                  <a:pt x="8280844" y="6439627"/>
                </a:lnTo>
                <a:lnTo>
                  <a:pt x="2237916" y="6439627"/>
                </a:lnTo>
                <a:lnTo>
                  <a:pt x="2151815" y="6290497"/>
                </a:lnTo>
                <a:cubicBezTo>
                  <a:pt x="2071676" y="6151692"/>
                  <a:pt x="1986194" y="6003633"/>
                  <a:pt x="1895013" y="5845703"/>
                </a:cubicBezTo>
                <a:cubicBezTo>
                  <a:pt x="1803636" y="5687432"/>
                  <a:pt x="1802408" y="5484390"/>
                  <a:pt x="1899669" y="5326361"/>
                </a:cubicBezTo>
                <a:cubicBezTo>
                  <a:pt x="1899669" y="5326361"/>
                  <a:pt x="1899669" y="5326361"/>
                  <a:pt x="3349069" y="2801330"/>
                </a:cubicBezTo>
                <a:cubicBezTo>
                  <a:pt x="3437742" y="2640982"/>
                  <a:pt x="3611741" y="2540524"/>
                  <a:pt x="3794942" y="2543905"/>
                </a:cubicBezTo>
                <a:close/>
                <a:moveTo>
                  <a:pt x="634940" y="2395105"/>
                </a:moveTo>
                <a:cubicBezTo>
                  <a:pt x="634940" y="2395105"/>
                  <a:pt x="634940" y="2395105"/>
                  <a:pt x="1188015" y="2396492"/>
                </a:cubicBezTo>
                <a:cubicBezTo>
                  <a:pt x="1223252" y="2395501"/>
                  <a:pt x="1256539" y="2414988"/>
                  <a:pt x="1273897" y="2445054"/>
                </a:cubicBezTo>
                <a:cubicBezTo>
                  <a:pt x="1273897" y="2445054"/>
                  <a:pt x="1273897" y="2445054"/>
                  <a:pt x="1551037" y="2925075"/>
                </a:cubicBezTo>
                <a:cubicBezTo>
                  <a:pt x="1568994" y="2956177"/>
                  <a:pt x="1568629" y="2993712"/>
                  <a:pt x="1550752" y="3024769"/>
                </a:cubicBezTo>
                <a:cubicBezTo>
                  <a:pt x="1550752" y="3024769"/>
                  <a:pt x="1550752" y="3024769"/>
                  <a:pt x="1274816" y="3503403"/>
                </a:cubicBezTo>
                <a:cubicBezTo>
                  <a:pt x="1257971" y="3533863"/>
                  <a:pt x="1224917" y="3552947"/>
                  <a:pt x="1190116" y="3552304"/>
                </a:cubicBezTo>
                <a:cubicBezTo>
                  <a:pt x="1190116" y="3552304"/>
                  <a:pt x="1190116" y="3552304"/>
                  <a:pt x="637639" y="3551955"/>
                </a:cubicBezTo>
                <a:cubicBezTo>
                  <a:pt x="601804" y="3551909"/>
                  <a:pt x="569115" y="3533458"/>
                  <a:pt x="551158" y="3502355"/>
                </a:cubicBezTo>
                <a:cubicBezTo>
                  <a:pt x="551158" y="3502355"/>
                  <a:pt x="551158" y="3502355"/>
                  <a:pt x="274018" y="3022335"/>
                </a:cubicBezTo>
                <a:cubicBezTo>
                  <a:pt x="256660" y="2992269"/>
                  <a:pt x="256426" y="2953698"/>
                  <a:pt x="274903" y="2923678"/>
                </a:cubicBezTo>
                <a:cubicBezTo>
                  <a:pt x="274903" y="2923678"/>
                  <a:pt x="274903" y="2923678"/>
                  <a:pt x="550240" y="2444007"/>
                </a:cubicBezTo>
                <a:cubicBezTo>
                  <a:pt x="567085" y="2413547"/>
                  <a:pt x="600139" y="2394463"/>
                  <a:pt x="634940" y="2395105"/>
                </a:cubicBezTo>
                <a:close/>
                <a:moveTo>
                  <a:pt x="2521339" y="1975621"/>
                </a:moveTo>
                <a:cubicBezTo>
                  <a:pt x="2521339" y="1975621"/>
                  <a:pt x="2521339" y="1975621"/>
                  <a:pt x="2985874" y="1976785"/>
                </a:cubicBezTo>
                <a:cubicBezTo>
                  <a:pt x="3015469" y="1975952"/>
                  <a:pt x="3043427" y="1992321"/>
                  <a:pt x="3058007" y="2017574"/>
                </a:cubicBezTo>
                <a:cubicBezTo>
                  <a:pt x="3058007" y="2017574"/>
                  <a:pt x="3058007" y="2017574"/>
                  <a:pt x="3290779" y="2420748"/>
                </a:cubicBezTo>
                <a:cubicBezTo>
                  <a:pt x="3305862" y="2446871"/>
                  <a:pt x="3305555" y="2478396"/>
                  <a:pt x="3290540" y="2504482"/>
                </a:cubicBezTo>
                <a:cubicBezTo>
                  <a:pt x="3290540" y="2504482"/>
                  <a:pt x="3290540" y="2504482"/>
                  <a:pt x="3058778" y="2906492"/>
                </a:cubicBezTo>
                <a:cubicBezTo>
                  <a:pt x="3044630" y="2932076"/>
                  <a:pt x="3016868" y="2948104"/>
                  <a:pt x="2987637" y="2947565"/>
                </a:cubicBezTo>
                <a:cubicBezTo>
                  <a:pt x="2987637" y="2947565"/>
                  <a:pt x="2987637" y="2947565"/>
                  <a:pt x="2523606" y="2947271"/>
                </a:cubicBezTo>
                <a:cubicBezTo>
                  <a:pt x="2493508" y="2947232"/>
                  <a:pt x="2466052" y="2931735"/>
                  <a:pt x="2450970" y="2905612"/>
                </a:cubicBezTo>
                <a:cubicBezTo>
                  <a:pt x="2450970" y="2905612"/>
                  <a:pt x="2450970" y="2905612"/>
                  <a:pt x="2218197" y="2502438"/>
                </a:cubicBezTo>
                <a:cubicBezTo>
                  <a:pt x="2203617" y="2477185"/>
                  <a:pt x="2203422" y="2444788"/>
                  <a:pt x="2218941" y="2419574"/>
                </a:cubicBezTo>
                <a:cubicBezTo>
                  <a:pt x="2218941" y="2419574"/>
                  <a:pt x="2218941" y="2419574"/>
                  <a:pt x="2450199" y="2016694"/>
                </a:cubicBezTo>
                <a:cubicBezTo>
                  <a:pt x="2464347" y="1991110"/>
                  <a:pt x="2492109" y="1975081"/>
                  <a:pt x="2521339" y="1975621"/>
                </a:cubicBezTo>
                <a:close/>
                <a:moveTo>
                  <a:pt x="3564142" y="34"/>
                </a:moveTo>
                <a:cubicBezTo>
                  <a:pt x="3564142" y="34"/>
                  <a:pt x="3564142" y="34"/>
                  <a:pt x="4738405" y="2977"/>
                </a:cubicBezTo>
                <a:cubicBezTo>
                  <a:pt x="4813218" y="874"/>
                  <a:pt x="4883890" y="42249"/>
                  <a:pt x="4920745" y="106084"/>
                </a:cubicBezTo>
                <a:cubicBezTo>
                  <a:pt x="4920745" y="106084"/>
                  <a:pt x="4920745" y="106084"/>
                  <a:pt x="5509155" y="1125240"/>
                </a:cubicBezTo>
                <a:cubicBezTo>
                  <a:pt x="5547281" y="1191277"/>
                  <a:pt x="5546507" y="1270967"/>
                  <a:pt x="5508549" y="1336906"/>
                </a:cubicBezTo>
                <a:cubicBezTo>
                  <a:pt x="5508549" y="1336906"/>
                  <a:pt x="5508549" y="1336906"/>
                  <a:pt x="4922696" y="2353119"/>
                </a:cubicBezTo>
                <a:cubicBezTo>
                  <a:pt x="4886932" y="2417792"/>
                  <a:pt x="4816753" y="2458309"/>
                  <a:pt x="4742864" y="2456945"/>
                </a:cubicBezTo>
                <a:cubicBezTo>
                  <a:pt x="4742864" y="2456945"/>
                  <a:pt x="4742864" y="2456945"/>
                  <a:pt x="3569871" y="2456203"/>
                </a:cubicBezTo>
                <a:cubicBezTo>
                  <a:pt x="3493788" y="2456106"/>
                  <a:pt x="3424385" y="2416932"/>
                  <a:pt x="3386259" y="2350896"/>
                </a:cubicBezTo>
                <a:cubicBezTo>
                  <a:pt x="3386259" y="2350896"/>
                  <a:pt x="3386259" y="2350896"/>
                  <a:pt x="2797848" y="1331739"/>
                </a:cubicBezTo>
                <a:cubicBezTo>
                  <a:pt x="2760993" y="1267904"/>
                  <a:pt x="2760499" y="1186012"/>
                  <a:pt x="2799727" y="1122274"/>
                </a:cubicBezTo>
                <a:cubicBezTo>
                  <a:pt x="2799727" y="1122274"/>
                  <a:pt x="2799727" y="1122274"/>
                  <a:pt x="3384310" y="103860"/>
                </a:cubicBezTo>
                <a:cubicBezTo>
                  <a:pt x="3420073" y="39188"/>
                  <a:pt x="3490251" y="-1330"/>
                  <a:pt x="3564142" y="3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Insert or Drag &amp; Drop Photo</a:t>
            </a:r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425293" y="2408157"/>
            <a:ext cx="4459766" cy="3146839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288000" rIns="180000" bIns="180000" anchor="t"/>
          <a:lstStyle>
            <a:lvl1pPr algn="l">
              <a:lnSpc>
                <a:spcPts val="4000"/>
              </a:lnSpc>
              <a:defRPr sz="5000" b="1" spc="-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/>
              <a:t>Click to edit divider slide title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07300" y="4386894"/>
            <a:ext cx="4000500" cy="997905"/>
          </a:xfrm>
          <a:noFill/>
        </p:spPr>
        <p:txBody>
          <a:bodyPr lIns="0" tIns="0" rIns="0" bIns="0"/>
          <a:lstStyle>
            <a:lvl1pPr marL="0" indent="0" algn="l">
              <a:buNone/>
              <a:defRPr sz="21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4B1E83-6080-4D35-A216-8E5C39902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E95353-8EE1-49C9-ADAC-E76BD49D2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5451713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7B7C90C9-77F3-4C3C-97F8-425EF81FB7A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1" y="0"/>
            <a:ext cx="11795125" cy="6858000"/>
          </a:xfrm>
          <a:custGeom>
            <a:avLst/>
            <a:gdLst>
              <a:gd name="connsiteX0" fmla="*/ 4729712 w 11795125"/>
              <a:gd name="connsiteY0" fmla="*/ 4417922 h 6858000"/>
              <a:gd name="connsiteX1" fmla="*/ 7234278 w 11795125"/>
              <a:gd name="connsiteY1" fmla="*/ 4419507 h 6858000"/>
              <a:gd name="connsiteX2" fmla="*/ 7626325 w 11795125"/>
              <a:gd name="connsiteY2" fmla="*/ 4644358 h 6858000"/>
              <a:gd name="connsiteX3" fmla="*/ 8882694 w 11795125"/>
              <a:gd name="connsiteY3" fmla="*/ 6820455 h 6858000"/>
              <a:gd name="connsiteX4" fmla="*/ 8898077 w 11795125"/>
              <a:gd name="connsiteY4" fmla="*/ 6858000 h 6858000"/>
              <a:gd name="connsiteX5" fmla="*/ 3070863 w 11795125"/>
              <a:gd name="connsiteY5" fmla="*/ 6858000 h 6858000"/>
              <a:gd name="connsiteX6" fmla="*/ 3094823 w 11795125"/>
              <a:gd name="connsiteY6" fmla="*/ 6809422 h 6858000"/>
              <a:gd name="connsiteX7" fmla="*/ 4345735 w 11795125"/>
              <a:gd name="connsiteY7" fmla="*/ 4639611 h 6858000"/>
              <a:gd name="connsiteX8" fmla="*/ 4729712 w 11795125"/>
              <a:gd name="connsiteY8" fmla="*/ 4417922 h 6858000"/>
              <a:gd name="connsiteX9" fmla="*/ 2031302 w 11795125"/>
              <a:gd name="connsiteY9" fmla="*/ 2039301 h 6858000"/>
              <a:gd name="connsiteX10" fmla="*/ 2747265 w 11795125"/>
              <a:gd name="connsiteY10" fmla="*/ 2039754 h 6858000"/>
              <a:gd name="connsiteX11" fmla="*/ 2859337 w 11795125"/>
              <a:gd name="connsiteY11" fmla="*/ 2104031 h 6858000"/>
              <a:gd name="connsiteX12" fmla="*/ 3218486 w 11795125"/>
              <a:gd name="connsiteY12" fmla="*/ 2726096 h 6858000"/>
              <a:gd name="connsiteX13" fmla="*/ 3217340 w 11795125"/>
              <a:gd name="connsiteY13" fmla="*/ 2853948 h 6858000"/>
              <a:gd name="connsiteX14" fmla="*/ 2860527 w 11795125"/>
              <a:gd name="connsiteY14" fmla="*/ 3475560 h 6858000"/>
              <a:gd name="connsiteX15" fmla="*/ 2750762 w 11795125"/>
              <a:gd name="connsiteY15" fmla="*/ 3538933 h 6858000"/>
              <a:gd name="connsiteX16" fmla="*/ 2034023 w 11795125"/>
              <a:gd name="connsiteY16" fmla="*/ 3537136 h 6858000"/>
              <a:gd name="connsiteX17" fmla="*/ 1922728 w 11795125"/>
              <a:gd name="connsiteY17" fmla="*/ 3474202 h 6858000"/>
              <a:gd name="connsiteX18" fmla="*/ 1563578 w 11795125"/>
              <a:gd name="connsiteY18" fmla="*/ 2852137 h 6858000"/>
              <a:gd name="connsiteX19" fmla="*/ 1563948 w 11795125"/>
              <a:gd name="connsiteY19" fmla="*/ 2722942 h 6858000"/>
              <a:gd name="connsiteX20" fmla="*/ 1921537 w 11795125"/>
              <a:gd name="connsiteY20" fmla="*/ 2102674 h 6858000"/>
              <a:gd name="connsiteX21" fmla="*/ 2031302 w 11795125"/>
              <a:gd name="connsiteY21" fmla="*/ 2039301 h 6858000"/>
              <a:gd name="connsiteX22" fmla="*/ 9343478 w 11795125"/>
              <a:gd name="connsiteY22" fmla="*/ 1795745 h 6858000"/>
              <a:gd name="connsiteX23" fmla="*/ 11620502 w 11795125"/>
              <a:gd name="connsiteY23" fmla="*/ 1797185 h 6858000"/>
              <a:gd name="connsiteX24" fmla="*/ 11795125 w 11795125"/>
              <a:gd name="connsiteY24" fmla="*/ 1797296 h 6858000"/>
              <a:gd name="connsiteX25" fmla="*/ 11795125 w 11795125"/>
              <a:gd name="connsiteY25" fmla="*/ 6858000 h 6858000"/>
              <a:gd name="connsiteX26" fmla="*/ 8996698 w 11795125"/>
              <a:gd name="connsiteY26" fmla="*/ 6858000 h 6858000"/>
              <a:gd name="connsiteX27" fmla="*/ 8963663 w 11795125"/>
              <a:gd name="connsiteY27" fmla="*/ 6815289 h 6858000"/>
              <a:gd name="connsiteX28" fmla="*/ 7707295 w 11795125"/>
              <a:gd name="connsiteY28" fmla="*/ 4639193 h 6858000"/>
              <a:gd name="connsiteX29" fmla="*/ 7708590 w 11795125"/>
              <a:gd name="connsiteY29" fmla="*/ 4187244 h 6858000"/>
              <a:gd name="connsiteX30" fmla="*/ 8959501 w 11795125"/>
              <a:gd name="connsiteY30" fmla="*/ 2017434 h 6858000"/>
              <a:gd name="connsiteX31" fmla="*/ 9343478 w 11795125"/>
              <a:gd name="connsiteY31" fmla="*/ 1795745 h 6858000"/>
              <a:gd name="connsiteX32" fmla="*/ 3102644 w 11795125"/>
              <a:gd name="connsiteY32" fmla="*/ 1739841 h 6858000"/>
              <a:gd name="connsiteX33" fmla="*/ 3385876 w 11795125"/>
              <a:gd name="connsiteY33" fmla="*/ 1740020 h 6858000"/>
              <a:gd name="connsiteX34" fmla="*/ 3430211 w 11795125"/>
              <a:gd name="connsiteY34" fmla="*/ 1765448 h 6858000"/>
              <a:gd name="connsiteX35" fmla="*/ 3572289 w 11795125"/>
              <a:gd name="connsiteY35" fmla="*/ 2011533 h 6858000"/>
              <a:gd name="connsiteX36" fmla="*/ 3571836 w 11795125"/>
              <a:gd name="connsiteY36" fmla="*/ 2062111 h 6858000"/>
              <a:gd name="connsiteX37" fmla="*/ 3430681 w 11795125"/>
              <a:gd name="connsiteY37" fmla="*/ 2308019 h 6858000"/>
              <a:gd name="connsiteX38" fmla="*/ 3387260 w 11795125"/>
              <a:gd name="connsiteY38" fmla="*/ 2333088 h 6858000"/>
              <a:gd name="connsiteX39" fmla="*/ 3103720 w 11795125"/>
              <a:gd name="connsiteY39" fmla="*/ 2332378 h 6858000"/>
              <a:gd name="connsiteX40" fmla="*/ 3059693 w 11795125"/>
              <a:gd name="connsiteY40" fmla="*/ 2307481 h 6858000"/>
              <a:gd name="connsiteX41" fmla="*/ 2917615 w 11795125"/>
              <a:gd name="connsiteY41" fmla="*/ 2061395 h 6858000"/>
              <a:gd name="connsiteX42" fmla="*/ 2917761 w 11795125"/>
              <a:gd name="connsiteY42" fmla="*/ 2010286 h 6858000"/>
              <a:gd name="connsiteX43" fmla="*/ 3059222 w 11795125"/>
              <a:gd name="connsiteY43" fmla="*/ 1764910 h 6858000"/>
              <a:gd name="connsiteX44" fmla="*/ 3102644 w 11795125"/>
              <a:gd name="connsiteY44" fmla="*/ 1739841 h 6858000"/>
              <a:gd name="connsiteX45" fmla="*/ 3522963 w 11795125"/>
              <a:gd name="connsiteY45" fmla="*/ 1598675 h 6858000"/>
              <a:gd name="connsiteX46" fmla="*/ 3625194 w 11795125"/>
              <a:gd name="connsiteY46" fmla="*/ 1598740 h 6858000"/>
              <a:gd name="connsiteX47" fmla="*/ 3641197 w 11795125"/>
              <a:gd name="connsiteY47" fmla="*/ 1607918 h 6858000"/>
              <a:gd name="connsiteX48" fmla="*/ 3692479 w 11795125"/>
              <a:gd name="connsiteY48" fmla="*/ 1696742 h 6858000"/>
              <a:gd name="connsiteX49" fmla="*/ 3692315 w 11795125"/>
              <a:gd name="connsiteY49" fmla="*/ 1714998 h 6858000"/>
              <a:gd name="connsiteX50" fmla="*/ 3641367 w 11795125"/>
              <a:gd name="connsiteY50" fmla="*/ 1803757 h 6858000"/>
              <a:gd name="connsiteX51" fmla="*/ 3625694 w 11795125"/>
              <a:gd name="connsiteY51" fmla="*/ 1812806 h 6858000"/>
              <a:gd name="connsiteX52" fmla="*/ 3523352 w 11795125"/>
              <a:gd name="connsiteY52" fmla="*/ 1812549 h 6858000"/>
              <a:gd name="connsiteX53" fmla="*/ 3507459 w 11795125"/>
              <a:gd name="connsiteY53" fmla="*/ 1803563 h 6858000"/>
              <a:gd name="connsiteX54" fmla="*/ 3456177 w 11795125"/>
              <a:gd name="connsiteY54" fmla="*/ 1714739 h 6858000"/>
              <a:gd name="connsiteX55" fmla="*/ 3456230 w 11795125"/>
              <a:gd name="connsiteY55" fmla="*/ 1696292 h 6858000"/>
              <a:gd name="connsiteX56" fmla="*/ 3507290 w 11795125"/>
              <a:gd name="connsiteY56" fmla="*/ 1607724 h 6858000"/>
              <a:gd name="connsiteX57" fmla="*/ 3522963 w 11795125"/>
              <a:gd name="connsiteY57" fmla="*/ 1598675 h 6858000"/>
              <a:gd name="connsiteX58" fmla="*/ 4199803 w 11795125"/>
              <a:gd name="connsiteY58" fmla="*/ 1370724 h 6858000"/>
              <a:gd name="connsiteX59" fmla="*/ 4537019 w 11795125"/>
              <a:gd name="connsiteY59" fmla="*/ 1370938 h 6858000"/>
              <a:gd name="connsiteX60" fmla="*/ 4589804 w 11795125"/>
              <a:gd name="connsiteY60" fmla="*/ 1401211 h 6858000"/>
              <a:gd name="connsiteX61" fmla="*/ 4758963 w 11795125"/>
              <a:gd name="connsiteY61" fmla="*/ 1694203 h 6858000"/>
              <a:gd name="connsiteX62" fmla="*/ 4758423 w 11795125"/>
              <a:gd name="connsiteY62" fmla="*/ 1754421 h 6858000"/>
              <a:gd name="connsiteX63" fmla="*/ 4590365 w 11795125"/>
              <a:gd name="connsiteY63" fmla="*/ 2047199 h 6858000"/>
              <a:gd name="connsiteX64" fmla="*/ 4538665 w 11795125"/>
              <a:gd name="connsiteY64" fmla="*/ 2077046 h 6858000"/>
              <a:gd name="connsiteX65" fmla="*/ 4201084 w 11795125"/>
              <a:gd name="connsiteY65" fmla="*/ 2076201 h 6858000"/>
              <a:gd name="connsiteX66" fmla="*/ 4148664 w 11795125"/>
              <a:gd name="connsiteY66" fmla="*/ 2046559 h 6858000"/>
              <a:gd name="connsiteX67" fmla="*/ 3979505 w 11795125"/>
              <a:gd name="connsiteY67" fmla="*/ 1753567 h 6858000"/>
              <a:gd name="connsiteX68" fmla="*/ 3979680 w 11795125"/>
              <a:gd name="connsiteY68" fmla="*/ 1692718 h 6858000"/>
              <a:gd name="connsiteX69" fmla="*/ 4148104 w 11795125"/>
              <a:gd name="connsiteY69" fmla="*/ 1400573 h 6858000"/>
              <a:gd name="connsiteX70" fmla="*/ 4199803 w 11795125"/>
              <a:gd name="connsiteY70" fmla="*/ 1370724 h 6858000"/>
              <a:gd name="connsiteX71" fmla="*/ 3525946 w 11795125"/>
              <a:gd name="connsiteY71" fmla="*/ 1141304 h 6858000"/>
              <a:gd name="connsiteX72" fmla="*/ 3719554 w 11795125"/>
              <a:gd name="connsiteY72" fmla="*/ 1141427 h 6858000"/>
              <a:gd name="connsiteX73" fmla="*/ 3749860 w 11795125"/>
              <a:gd name="connsiteY73" fmla="*/ 1158808 h 6858000"/>
              <a:gd name="connsiteX74" fmla="*/ 3846980 w 11795125"/>
              <a:gd name="connsiteY74" fmla="*/ 1327024 h 6858000"/>
              <a:gd name="connsiteX75" fmla="*/ 3846670 w 11795125"/>
              <a:gd name="connsiteY75" fmla="*/ 1361598 h 6858000"/>
              <a:gd name="connsiteX76" fmla="*/ 3750182 w 11795125"/>
              <a:gd name="connsiteY76" fmla="*/ 1529691 h 6858000"/>
              <a:gd name="connsiteX77" fmla="*/ 3720499 w 11795125"/>
              <a:gd name="connsiteY77" fmla="*/ 1546828 h 6858000"/>
              <a:gd name="connsiteX78" fmla="*/ 3526682 w 11795125"/>
              <a:gd name="connsiteY78" fmla="*/ 1546343 h 6858000"/>
              <a:gd name="connsiteX79" fmla="*/ 3496586 w 11795125"/>
              <a:gd name="connsiteY79" fmla="*/ 1529324 h 6858000"/>
              <a:gd name="connsiteX80" fmla="*/ 3399466 w 11795125"/>
              <a:gd name="connsiteY80" fmla="*/ 1361108 h 6858000"/>
              <a:gd name="connsiteX81" fmla="*/ 3399566 w 11795125"/>
              <a:gd name="connsiteY81" fmla="*/ 1326172 h 6858000"/>
              <a:gd name="connsiteX82" fmla="*/ 3496264 w 11795125"/>
              <a:gd name="connsiteY82" fmla="*/ 1158441 h 6858000"/>
              <a:gd name="connsiteX83" fmla="*/ 3525946 w 11795125"/>
              <a:gd name="connsiteY83" fmla="*/ 1141304 h 6858000"/>
              <a:gd name="connsiteX84" fmla="*/ 3955878 w 11795125"/>
              <a:gd name="connsiteY84" fmla="*/ 173494 h 6858000"/>
              <a:gd name="connsiteX85" fmla="*/ 4500068 w 11795125"/>
              <a:gd name="connsiteY85" fmla="*/ 173838 h 6858000"/>
              <a:gd name="connsiteX86" fmla="*/ 4585252 w 11795125"/>
              <a:gd name="connsiteY86" fmla="*/ 222694 h 6858000"/>
              <a:gd name="connsiteX87" fmla="*/ 4858234 w 11795125"/>
              <a:gd name="connsiteY87" fmla="*/ 695514 h 6858000"/>
              <a:gd name="connsiteX88" fmla="*/ 4857363 w 11795125"/>
              <a:gd name="connsiteY88" fmla="*/ 792690 h 6858000"/>
              <a:gd name="connsiteX89" fmla="*/ 4586156 w 11795125"/>
              <a:gd name="connsiteY89" fmla="*/ 1265167 h 6858000"/>
              <a:gd name="connsiteX90" fmla="*/ 4502727 w 11795125"/>
              <a:gd name="connsiteY90" fmla="*/ 1313334 h 6858000"/>
              <a:gd name="connsiteX91" fmla="*/ 3957947 w 11795125"/>
              <a:gd name="connsiteY91" fmla="*/ 1311968 h 6858000"/>
              <a:gd name="connsiteX92" fmla="*/ 3873354 w 11795125"/>
              <a:gd name="connsiteY92" fmla="*/ 1264134 h 6858000"/>
              <a:gd name="connsiteX93" fmla="*/ 3600372 w 11795125"/>
              <a:gd name="connsiteY93" fmla="*/ 791315 h 6858000"/>
              <a:gd name="connsiteX94" fmla="*/ 3600653 w 11795125"/>
              <a:gd name="connsiteY94" fmla="*/ 693116 h 6858000"/>
              <a:gd name="connsiteX95" fmla="*/ 3872449 w 11795125"/>
              <a:gd name="connsiteY95" fmla="*/ 221662 h 6858000"/>
              <a:gd name="connsiteX96" fmla="*/ 3955878 w 11795125"/>
              <a:gd name="connsiteY96" fmla="*/ 173494 h 6858000"/>
              <a:gd name="connsiteX97" fmla="*/ 3852283 w 11795125"/>
              <a:gd name="connsiteY97" fmla="*/ 0 h 6858000"/>
              <a:gd name="connsiteX98" fmla="*/ 6130031 w 11795125"/>
              <a:gd name="connsiteY98" fmla="*/ 0 h 6858000"/>
              <a:gd name="connsiteX99" fmla="*/ 6102465 w 11795125"/>
              <a:gd name="connsiteY99" fmla="*/ 36730 h 6858000"/>
              <a:gd name="connsiteX100" fmla="*/ 5879948 w 11795125"/>
              <a:gd name="connsiteY100" fmla="*/ 127724 h 6858000"/>
              <a:gd name="connsiteX101" fmla="*/ 4102884 w 11795125"/>
              <a:gd name="connsiteY101" fmla="*/ 123270 h 6858000"/>
              <a:gd name="connsiteX102" fmla="*/ 3877665 w 11795125"/>
              <a:gd name="connsiteY102" fmla="*/ 32818 h 6858000"/>
              <a:gd name="connsiteX103" fmla="*/ 0 w 11795125"/>
              <a:gd name="connsiteY103" fmla="*/ 0 h 6858000"/>
              <a:gd name="connsiteX104" fmla="*/ 3781476 w 11795125"/>
              <a:gd name="connsiteY104" fmla="*/ 0 h 6858000"/>
              <a:gd name="connsiteX105" fmla="*/ 3800985 w 11795125"/>
              <a:gd name="connsiteY105" fmla="*/ 47617 h 6858000"/>
              <a:gd name="connsiteX106" fmla="*/ 3766711 w 11795125"/>
              <a:gd name="connsiteY106" fmla="*/ 287889 h 6858000"/>
              <a:gd name="connsiteX107" fmla="*/ 2882037 w 11795125"/>
              <a:gd name="connsiteY107" fmla="*/ 1829098 h 6858000"/>
              <a:gd name="connsiteX108" fmla="*/ 2609888 w 11795125"/>
              <a:gd name="connsiteY108" fmla="*/ 1986223 h 6858000"/>
              <a:gd name="connsiteX109" fmla="*/ 832823 w 11795125"/>
              <a:gd name="connsiteY109" fmla="*/ 1981768 h 6858000"/>
              <a:gd name="connsiteX110" fmla="*/ 556879 w 11795125"/>
              <a:gd name="connsiteY110" fmla="*/ 1825733 h 6858000"/>
              <a:gd name="connsiteX111" fmla="*/ 79254 w 11795125"/>
              <a:gd name="connsiteY111" fmla="*/ 998462 h 6858000"/>
              <a:gd name="connsiteX112" fmla="*/ 0 w 11795125"/>
              <a:gd name="connsiteY112" fmla="*/ 86119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1795125" h="6858000">
                <a:moveTo>
                  <a:pt x="4729712" y="4417922"/>
                </a:moveTo>
                <a:cubicBezTo>
                  <a:pt x="4729712" y="4417922"/>
                  <a:pt x="4729712" y="4417922"/>
                  <a:pt x="7234278" y="4419507"/>
                </a:cubicBezTo>
                <a:cubicBezTo>
                  <a:pt x="7396730" y="4419716"/>
                  <a:pt x="7544918" y="4503359"/>
                  <a:pt x="7626325" y="4644358"/>
                </a:cubicBezTo>
                <a:cubicBezTo>
                  <a:pt x="7626325" y="4644358"/>
                  <a:pt x="7626325" y="4644358"/>
                  <a:pt x="8882694" y="6820455"/>
                </a:cubicBezTo>
                <a:lnTo>
                  <a:pt x="8898077" y="6858000"/>
                </a:lnTo>
                <a:lnTo>
                  <a:pt x="3070863" y="6858000"/>
                </a:lnTo>
                <a:lnTo>
                  <a:pt x="3094823" y="6809422"/>
                </a:lnTo>
                <a:cubicBezTo>
                  <a:pt x="3094823" y="6809422"/>
                  <a:pt x="3094823" y="6809422"/>
                  <a:pt x="4345735" y="4639611"/>
                </a:cubicBezTo>
                <a:cubicBezTo>
                  <a:pt x="4422097" y="4501523"/>
                  <a:pt x="4571941" y="4415010"/>
                  <a:pt x="4729712" y="4417922"/>
                </a:cubicBezTo>
                <a:close/>
                <a:moveTo>
                  <a:pt x="2031302" y="2039301"/>
                </a:moveTo>
                <a:cubicBezTo>
                  <a:pt x="2031302" y="2039301"/>
                  <a:pt x="2031302" y="2039301"/>
                  <a:pt x="2747265" y="2039754"/>
                </a:cubicBezTo>
                <a:cubicBezTo>
                  <a:pt x="2793703" y="2039814"/>
                  <a:pt x="2836066" y="2063724"/>
                  <a:pt x="2859337" y="2104031"/>
                </a:cubicBezTo>
                <a:cubicBezTo>
                  <a:pt x="2859337" y="2104031"/>
                  <a:pt x="2859337" y="2104031"/>
                  <a:pt x="3218486" y="2726096"/>
                </a:cubicBezTo>
                <a:cubicBezTo>
                  <a:pt x="3240981" y="2765058"/>
                  <a:pt x="3241283" y="2815045"/>
                  <a:pt x="3217340" y="2853948"/>
                </a:cubicBezTo>
                <a:cubicBezTo>
                  <a:pt x="3217340" y="2853948"/>
                  <a:pt x="3217340" y="2853948"/>
                  <a:pt x="2860527" y="3475560"/>
                </a:cubicBezTo>
                <a:cubicBezTo>
                  <a:pt x="2838697" y="3515034"/>
                  <a:pt x="2795862" y="3539765"/>
                  <a:pt x="2750762" y="3538933"/>
                </a:cubicBezTo>
                <a:cubicBezTo>
                  <a:pt x="2750762" y="3538933"/>
                  <a:pt x="2750762" y="3538933"/>
                  <a:pt x="2034023" y="3537136"/>
                </a:cubicBezTo>
                <a:cubicBezTo>
                  <a:pt x="1988359" y="3538420"/>
                  <a:pt x="1945223" y="3513165"/>
                  <a:pt x="1922728" y="3474202"/>
                </a:cubicBezTo>
                <a:cubicBezTo>
                  <a:pt x="1922728" y="3474202"/>
                  <a:pt x="1922728" y="3474202"/>
                  <a:pt x="1563578" y="2852137"/>
                </a:cubicBezTo>
                <a:cubicBezTo>
                  <a:pt x="1540307" y="2811831"/>
                  <a:pt x="1540780" y="2763190"/>
                  <a:pt x="1563948" y="2722942"/>
                </a:cubicBezTo>
                <a:cubicBezTo>
                  <a:pt x="1563948" y="2722942"/>
                  <a:pt x="1563948" y="2722942"/>
                  <a:pt x="1921537" y="2102674"/>
                </a:cubicBezTo>
                <a:cubicBezTo>
                  <a:pt x="1943366" y="2063199"/>
                  <a:pt x="1986202" y="2038468"/>
                  <a:pt x="2031302" y="2039301"/>
                </a:cubicBezTo>
                <a:close/>
                <a:moveTo>
                  <a:pt x="9343478" y="1795745"/>
                </a:moveTo>
                <a:cubicBezTo>
                  <a:pt x="9343478" y="1795745"/>
                  <a:pt x="9343478" y="1795745"/>
                  <a:pt x="11620502" y="1797185"/>
                </a:cubicBezTo>
                <a:lnTo>
                  <a:pt x="11795125" y="1797296"/>
                </a:lnTo>
                <a:lnTo>
                  <a:pt x="11795125" y="6858000"/>
                </a:lnTo>
                <a:lnTo>
                  <a:pt x="8996698" y="6858000"/>
                </a:lnTo>
                <a:lnTo>
                  <a:pt x="8963663" y="6815289"/>
                </a:lnTo>
                <a:cubicBezTo>
                  <a:pt x="8963663" y="6815289"/>
                  <a:pt x="8963663" y="6815289"/>
                  <a:pt x="7707295" y="4639193"/>
                </a:cubicBezTo>
                <a:cubicBezTo>
                  <a:pt x="7625888" y="4498193"/>
                  <a:pt x="7627546" y="4328036"/>
                  <a:pt x="7708590" y="4187244"/>
                </a:cubicBezTo>
                <a:cubicBezTo>
                  <a:pt x="7708590" y="4187244"/>
                  <a:pt x="7708590" y="4187244"/>
                  <a:pt x="8959501" y="2017434"/>
                </a:cubicBezTo>
                <a:cubicBezTo>
                  <a:pt x="9035863" y="1879345"/>
                  <a:pt x="9185707" y="1792833"/>
                  <a:pt x="9343478" y="1795745"/>
                </a:cubicBezTo>
                <a:close/>
                <a:moveTo>
                  <a:pt x="3102644" y="1739841"/>
                </a:moveTo>
                <a:cubicBezTo>
                  <a:pt x="3102644" y="1739841"/>
                  <a:pt x="3102644" y="1739841"/>
                  <a:pt x="3385876" y="1740020"/>
                </a:cubicBezTo>
                <a:cubicBezTo>
                  <a:pt x="3404247" y="1740043"/>
                  <a:pt x="3421005" y="1749503"/>
                  <a:pt x="3430211" y="1765448"/>
                </a:cubicBezTo>
                <a:cubicBezTo>
                  <a:pt x="3430211" y="1765448"/>
                  <a:pt x="3430211" y="1765448"/>
                  <a:pt x="3572289" y="2011533"/>
                </a:cubicBezTo>
                <a:cubicBezTo>
                  <a:pt x="3581188" y="2026948"/>
                  <a:pt x="3581308" y="2046721"/>
                  <a:pt x="3571836" y="2062111"/>
                </a:cubicBezTo>
                <a:cubicBezTo>
                  <a:pt x="3571836" y="2062111"/>
                  <a:pt x="3571836" y="2062111"/>
                  <a:pt x="3430681" y="2308019"/>
                </a:cubicBezTo>
                <a:cubicBezTo>
                  <a:pt x="3422046" y="2323634"/>
                  <a:pt x="3405101" y="2333418"/>
                  <a:pt x="3387260" y="2333088"/>
                </a:cubicBezTo>
                <a:cubicBezTo>
                  <a:pt x="3387260" y="2333088"/>
                  <a:pt x="3387260" y="2333088"/>
                  <a:pt x="3103720" y="2332378"/>
                </a:cubicBezTo>
                <a:cubicBezTo>
                  <a:pt x="3085656" y="2332886"/>
                  <a:pt x="3068592" y="2322895"/>
                  <a:pt x="3059693" y="2307481"/>
                </a:cubicBezTo>
                <a:cubicBezTo>
                  <a:pt x="3059693" y="2307481"/>
                  <a:pt x="3059693" y="2307481"/>
                  <a:pt x="2917615" y="2061395"/>
                </a:cubicBezTo>
                <a:cubicBezTo>
                  <a:pt x="2908409" y="2045450"/>
                  <a:pt x="2908596" y="2026208"/>
                  <a:pt x="2917761" y="2010286"/>
                </a:cubicBezTo>
                <a:cubicBezTo>
                  <a:pt x="2917761" y="2010286"/>
                  <a:pt x="2917761" y="2010286"/>
                  <a:pt x="3059222" y="1764910"/>
                </a:cubicBezTo>
                <a:cubicBezTo>
                  <a:pt x="3067857" y="1749295"/>
                  <a:pt x="3084803" y="1739511"/>
                  <a:pt x="3102644" y="1739841"/>
                </a:cubicBezTo>
                <a:close/>
                <a:moveTo>
                  <a:pt x="3522963" y="1598675"/>
                </a:moveTo>
                <a:cubicBezTo>
                  <a:pt x="3522963" y="1598675"/>
                  <a:pt x="3522963" y="1598675"/>
                  <a:pt x="3625194" y="1598740"/>
                </a:cubicBezTo>
                <a:cubicBezTo>
                  <a:pt x="3631826" y="1598748"/>
                  <a:pt x="3637874" y="1602162"/>
                  <a:pt x="3641197" y="1607918"/>
                </a:cubicBezTo>
                <a:cubicBezTo>
                  <a:pt x="3641197" y="1607918"/>
                  <a:pt x="3641197" y="1607918"/>
                  <a:pt x="3692479" y="1696742"/>
                </a:cubicBezTo>
                <a:cubicBezTo>
                  <a:pt x="3695691" y="1702305"/>
                  <a:pt x="3695735" y="1709443"/>
                  <a:pt x="3692315" y="1714998"/>
                </a:cubicBezTo>
                <a:cubicBezTo>
                  <a:pt x="3692315" y="1714998"/>
                  <a:pt x="3692315" y="1714998"/>
                  <a:pt x="3641367" y="1803757"/>
                </a:cubicBezTo>
                <a:cubicBezTo>
                  <a:pt x="3638250" y="1809393"/>
                  <a:pt x="3632134" y="1812924"/>
                  <a:pt x="3625694" y="1812806"/>
                </a:cubicBezTo>
                <a:cubicBezTo>
                  <a:pt x="3625694" y="1812806"/>
                  <a:pt x="3625694" y="1812806"/>
                  <a:pt x="3523352" y="1812549"/>
                </a:cubicBezTo>
                <a:cubicBezTo>
                  <a:pt x="3516832" y="1812733"/>
                  <a:pt x="3510671" y="1809127"/>
                  <a:pt x="3507459" y="1803563"/>
                </a:cubicBezTo>
                <a:cubicBezTo>
                  <a:pt x="3507459" y="1803563"/>
                  <a:pt x="3507459" y="1803563"/>
                  <a:pt x="3456177" y="1714739"/>
                </a:cubicBezTo>
                <a:cubicBezTo>
                  <a:pt x="3452854" y="1708984"/>
                  <a:pt x="3452922" y="1702038"/>
                  <a:pt x="3456230" y="1696292"/>
                </a:cubicBezTo>
                <a:cubicBezTo>
                  <a:pt x="3456230" y="1696292"/>
                  <a:pt x="3456230" y="1696292"/>
                  <a:pt x="3507290" y="1607724"/>
                </a:cubicBezTo>
                <a:cubicBezTo>
                  <a:pt x="3510406" y="1602087"/>
                  <a:pt x="3516523" y="1598556"/>
                  <a:pt x="3522963" y="1598675"/>
                </a:cubicBezTo>
                <a:close/>
                <a:moveTo>
                  <a:pt x="4199803" y="1370724"/>
                </a:moveTo>
                <a:cubicBezTo>
                  <a:pt x="4199803" y="1370724"/>
                  <a:pt x="4199803" y="1370724"/>
                  <a:pt x="4537019" y="1370938"/>
                </a:cubicBezTo>
                <a:cubicBezTo>
                  <a:pt x="4558892" y="1370965"/>
                  <a:pt x="4578843" y="1382227"/>
                  <a:pt x="4589804" y="1401211"/>
                </a:cubicBezTo>
                <a:cubicBezTo>
                  <a:pt x="4589804" y="1401211"/>
                  <a:pt x="4589804" y="1401211"/>
                  <a:pt x="4758963" y="1694203"/>
                </a:cubicBezTo>
                <a:cubicBezTo>
                  <a:pt x="4769558" y="1712554"/>
                  <a:pt x="4769700" y="1736097"/>
                  <a:pt x="4758423" y="1754421"/>
                </a:cubicBezTo>
                <a:cubicBezTo>
                  <a:pt x="4758423" y="1754421"/>
                  <a:pt x="4758423" y="1754421"/>
                  <a:pt x="4590365" y="2047199"/>
                </a:cubicBezTo>
                <a:cubicBezTo>
                  <a:pt x="4580083" y="2065790"/>
                  <a:pt x="4559908" y="2077438"/>
                  <a:pt x="4538665" y="2077046"/>
                </a:cubicBezTo>
                <a:cubicBezTo>
                  <a:pt x="4538665" y="2077046"/>
                  <a:pt x="4538665" y="2077046"/>
                  <a:pt x="4201084" y="2076201"/>
                </a:cubicBezTo>
                <a:cubicBezTo>
                  <a:pt x="4179577" y="2076805"/>
                  <a:pt x="4159259" y="2064910"/>
                  <a:pt x="4148664" y="2046559"/>
                </a:cubicBezTo>
                <a:cubicBezTo>
                  <a:pt x="4148664" y="2046559"/>
                  <a:pt x="4148664" y="2046559"/>
                  <a:pt x="3979505" y="1753567"/>
                </a:cubicBezTo>
                <a:cubicBezTo>
                  <a:pt x="3968545" y="1734583"/>
                  <a:pt x="3968768" y="1711673"/>
                  <a:pt x="3979680" y="1692718"/>
                </a:cubicBezTo>
                <a:cubicBezTo>
                  <a:pt x="3979680" y="1692718"/>
                  <a:pt x="3979680" y="1692718"/>
                  <a:pt x="4148104" y="1400573"/>
                </a:cubicBezTo>
                <a:cubicBezTo>
                  <a:pt x="4158385" y="1381980"/>
                  <a:pt x="4178560" y="1370332"/>
                  <a:pt x="4199803" y="1370724"/>
                </a:cubicBezTo>
                <a:close/>
                <a:moveTo>
                  <a:pt x="3525946" y="1141304"/>
                </a:moveTo>
                <a:cubicBezTo>
                  <a:pt x="3525946" y="1141304"/>
                  <a:pt x="3525946" y="1141304"/>
                  <a:pt x="3719554" y="1141427"/>
                </a:cubicBezTo>
                <a:cubicBezTo>
                  <a:pt x="3732112" y="1141443"/>
                  <a:pt x="3743567" y="1147909"/>
                  <a:pt x="3749860" y="1158808"/>
                </a:cubicBezTo>
                <a:cubicBezTo>
                  <a:pt x="3749860" y="1158808"/>
                  <a:pt x="3749860" y="1158808"/>
                  <a:pt x="3846980" y="1327024"/>
                </a:cubicBezTo>
                <a:cubicBezTo>
                  <a:pt x="3853063" y="1337561"/>
                  <a:pt x="3853144" y="1351077"/>
                  <a:pt x="3846670" y="1361598"/>
                </a:cubicBezTo>
                <a:cubicBezTo>
                  <a:pt x="3846670" y="1361598"/>
                  <a:pt x="3846670" y="1361598"/>
                  <a:pt x="3750182" y="1529691"/>
                </a:cubicBezTo>
                <a:cubicBezTo>
                  <a:pt x="3744279" y="1540366"/>
                  <a:pt x="3732695" y="1547054"/>
                  <a:pt x="3720499" y="1546828"/>
                </a:cubicBezTo>
                <a:cubicBezTo>
                  <a:pt x="3720499" y="1546828"/>
                  <a:pt x="3720499" y="1546828"/>
                  <a:pt x="3526682" y="1546343"/>
                </a:cubicBezTo>
                <a:cubicBezTo>
                  <a:pt x="3514334" y="1546689"/>
                  <a:pt x="3502669" y="1539861"/>
                  <a:pt x="3496586" y="1529324"/>
                </a:cubicBezTo>
                <a:cubicBezTo>
                  <a:pt x="3496586" y="1529324"/>
                  <a:pt x="3496586" y="1529324"/>
                  <a:pt x="3399466" y="1361108"/>
                </a:cubicBezTo>
                <a:cubicBezTo>
                  <a:pt x="3393173" y="1350208"/>
                  <a:pt x="3393302" y="1337055"/>
                  <a:pt x="3399566" y="1326172"/>
                </a:cubicBezTo>
                <a:cubicBezTo>
                  <a:pt x="3399566" y="1326172"/>
                  <a:pt x="3399566" y="1326172"/>
                  <a:pt x="3496264" y="1158441"/>
                </a:cubicBezTo>
                <a:cubicBezTo>
                  <a:pt x="3502167" y="1147767"/>
                  <a:pt x="3513750" y="1141079"/>
                  <a:pt x="3525946" y="1141304"/>
                </a:cubicBezTo>
                <a:close/>
                <a:moveTo>
                  <a:pt x="3955878" y="173494"/>
                </a:moveTo>
                <a:cubicBezTo>
                  <a:pt x="3955878" y="173494"/>
                  <a:pt x="3955878" y="173494"/>
                  <a:pt x="4500068" y="173838"/>
                </a:cubicBezTo>
                <a:cubicBezTo>
                  <a:pt x="4535365" y="173884"/>
                  <a:pt x="4567564" y="192057"/>
                  <a:pt x="4585252" y="222694"/>
                </a:cubicBezTo>
                <a:cubicBezTo>
                  <a:pt x="4585252" y="222694"/>
                  <a:pt x="4585252" y="222694"/>
                  <a:pt x="4858234" y="695514"/>
                </a:cubicBezTo>
                <a:cubicBezTo>
                  <a:pt x="4875332" y="725128"/>
                  <a:pt x="4875562" y="763121"/>
                  <a:pt x="4857363" y="792690"/>
                </a:cubicBezTo>
                <a:cubicBezTo>
                  <a:pt x="4857363" y="792690"/>
                  <a:pt x="4857363" y="792690"/>
                  <a:pt x="4586156" y="1265167"/>
                </a:cubicBezTo>
                <a:cubicBezTo>
                  <a:pt x="4569564" y="1295169"/>
                  <a:pt x="4537006" y="1313967"/>
                  <a:pt x="4502727" y="1313334"/>
                </a:cubicBezTo>
                <a:cubicBezTo>
                  <a:pt x="4502727" y="1313334"/>
                  <a:pt x="4502727" y="1313334"/>
                  <a:pt x="3957947" y="1311968"/>
                </a:cubicBezTo>
                <a:cubicBezTo>
                  <a:pt x="3923239" y="1312944"/>
                  <a:pt x="3890452" y="1293749"/>
                  <a:pt x="3873354" y="1264134"/>
                </a:cubicBezTo>
                <a:cubicBezTo>
                  <a:pt x="3873354" y="1264134"/>
                  <a:pt x="3873354" y="1264134"/>
                  <a:pt x="3600372" y="791315"/>
                </a:cubicBezTo>
                <a:cubicBezTo>
                  <a:pt x="3582684" y="760678"/>
                  <a:pt x="3583043" y="723707"/>
                  <a:pt x="3600653" y="693116"/>
                </a:cubicBezTo>
                <a:cubicBezTo>
                  <a:pt x="3600653" y="693116"/>
                  <a:pt x="3600653" y="693116"/>
                  <a:pt x="3872449" y="221662"/>
                </a:cubicBezTo>
                <a:cubicBezTo>
                  <a:pt x="3889041" y="191658"/>
                  <a:pt x="3921599" y="172861"/>
                  <a:pt x="3955878" y="173494"/>
                </a:cubicBezTo>
                <a:close/>
                <a:moveTo>
                  <a:pt x="3852283" y="0"/>
                </a:moveTo>
                <a:lnTo>
                  <a:pt x="6130031" y="0"/>
                </a:lnTo>
                <a:lnTo>
                  <a:pt x="6102465" y="36730"/>
                </a:lnTo>
                <a:cubicBezTo>
                  <a:pt x="6044520" y="95168"/>
                  <a:pt x="5963814" y="129272"/>
                  <a:pt x="5879948" y="127724"/>
                </a:cubicBezTo>
                <a:cubicBezTo>
                  <a:pt x="5879948" y="127724"/>
                  <a:pt x="5879948" y="127724"/>
                  <a:pt x="4102884" y="123270"/>
                </a:cubicBezTo>
                <a:cubicBezTo>
                  <a:pt x="4017972" y="125657"/>
                  <a:pt x="3936583" y="91034"/>
                  <a:pt x="3877665" y="32818"/>
                </a:cubicBezTo>
                <a:close/>
                <a:moveTo>
                  <a:pt x="0" y="0"/>
                </a:moveTo>
                <a:lnTo>
                  <a:pt x="3781476" y="0"/>
                </a:lnTo>
                <a:lnTo>
                  <a:pt x="3800985" y="47617"/>
                </a:lnTo>
                <a:cubicBezTo>
                  <a:pt x="3821943" y="127749"/>
                  <a:pt x="3811234" y="215546"/>
                  <a:pt x="3766711" y="287889"/>
                </a:cubicBezTo>
                <a:cubicBezTo>
                  <a:pt x="3766711" y="287889"/>
                  <a:pt x="3766711" y="287889"/>
                  <a:pt x="2882037" y="1829098"/>
                </a:cubicBezTo>
                <a:cubicBezTo>
                  <a:pt x="2827913" y="1926970"/>
                  <a:pt x="2721708" y="1988287"/>
                  <a:pt x="2609888" y="1986223"/>
                </a:cubicBezTo>
                <a:cubicBezTo>
                  <a:pt x="2609888" y="1986223"/>
                  <a:pt x="2609888" y="1986223"/>
                  <a:pt x="832823" y="1981768"/>
                </a:cubicBezTo>
                <a:cubicBezTo>
                  <a:pt x="719607" y="1984952"/>
                  <a:pt x="612654" y="1922338"/>
                  <a:pt x="556879" y="1825733"/>
                </a:cubicBezTo>
                <a:cubicBezTo>
                  <a:pt x="556879" y="1825733"/>
                  <a:pt x="556879" y="1825733"/>
                  <a:pt x="79254" y="998462"/>
                </a:cubicBezTo>
                <a:lnTo>
                  <a:pt x="0" y="86119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864000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Insert or Drag &amp; Drop Photo</a:t>
            </a:r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66117" y="1816509"/>
            <a:ext cx="4459766" cy="3146839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288000" rIns="180000" bIns="180000" anchor="t"/>
          <a:lstStyle>
            <a:lvl1pPr algn="l">
              <a:lnSpc>
                <a:spcPts val="4000"/>
              </a:lnSpc>
              <a:defRPr sz="5000" b="1" spc="-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/>
              <a:t>Click to edit divider slide title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48124" y="3795246"/>
            <a:ext cx="4000500" cy="997905"/>
          </a:xfrm>
          <a:noFill/>
        </p:spPr>
        <p:txBody>
          <a:bodyPr lIns="0" tIns="0" rIns="0" bIns="0"/>
          <a:lstStyle>
            <a:lvl1pPr marL="0" indent="0" algn="l">
              <a:buNone/>
              <a:defRPr sz="21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4B1E83-6080-4D35-A216-8E5C39902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E95353-8EE1-49C9-ADAC-E76BD49D2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622736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7D77123-FDC4-48FD-9EFB-8A84F606906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481149" y="1684742"/>
            <a:ext cx="4904790" cy="4333769"/>
          </a:xfrm>
          <a:custGeom>
            <a:avLst/>
            <a:gdLst>
              <a:gd name="connsiteX0" fmla="*/ 1412122 w 4904790"/>
              <a:gd name="connsiteY0" fmla="*/ 0 h 4333769"/>
              <a:gd name="connsiteX1" fmla="*/ 3492669 w 4904790"/>
              <a:gd name="connsiteY1" fmla="*/ 0 h 4333769"/>
              <a:gd name="connsiteX2" fmla="*/ 3811717 w 4904790"/>
              <a:gd name="connsiteY2" fmla="*/ 188036 h 4333769"/>
              <a:gd name="connsiteX3" fmla="*/ 4854237 w 4904790"/>
              <a:gd name="connsiteY3" fmla="*/ 1983326 h 4333769"/>
              <a:gd name="connsiteX4" fmla="*/ 4854237 w 4904790"/>
              <a:gd name="connsiteY4" fmla="*/ 2350443 h 4333769"/>
              <a:gd name="connsiteX5" fmla="*/ 3811717 w 4904790"/>
              <a:gd name="connsiteY5" fmla="*/ 4145734 h 4333769"/>
              <a:gd name="connsiteX6" fmla="*/ 3492669 w 4904790"/>
              <a:gd name="connsiteY6" fmla="*/ 4333769 h 4333769"/>
              <a:gd name="connsiteX7" fmla="*/ 1412122 w 4904790"/>
              <a:gd name="connsiteY7" fmla="*/ 4333769 h 4333769"/>
              <a:gd name="connsiteX8" fmla="*/ 1088581 w 4904790"/>
              <a:gd name="connsiteY8" fmla="*/ 4145734 h 4333769"/>
              <a:gd name="connsiteX9" fmla="*/ 50554 w 4904790"/>
              <a:gd name="connsiteY9" fmla="*/ 2350443 h 4333769"/>
              <a:gd name="connsiteX10" fmla="*/ 50554 w 4904790"/>
              <a:gd name="connsiteY10" fmla="*/ 1983326 h 4333769"/>
              <a:gd name="connsiteX11" fmla="*/ 1088581 w 4904790"/>
              <a:gd name="connsiteY11" fmla="*/ 188036 h 4333769"/>
              <a:gd name="connsiteX12" fmla="*/ 1412122 w 4904790"/>
              <a:gd name="connsiteY12" fmla="*/ 0 h 4333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04790" h="4333769">
                <a:moveTo>
                  <a:pt x="1412122" y="0"/>
                </a:moveTo>
                <a:cubicBezTo>
                  <a:pt x="1412122" y="0"/>
                  <a:pt x="1412122" y="0"/>
                  <a:pt x="3492669" y="0"/>
                </a:cubicBezTo>
                <a:cubicBezTo>
                  <a:pt x="3622985" y="0"/>
                  <a:pt x="3748806" y="71633"/>
                  <a:pt x="3811717" y="188036"/>
                </a:cubicBezTo>
                <a:cubicBezTo>
                  <a:pt x="3811717" y="188036"/>
                  <a:pt x="3811717" y="188036"/>
                  <a:pt x="4854237" y="1983326"/>
                </a:cubicBezTo>
                <a:cubicBezTo>
                  <a:pt x="4921642" y="2095252"/>
                  <a:pt x="4921642" y="2238517"/>
                  <a:pt x="4854237" y="2350443"/>
                </a:cubicBezTo>
                <a:cubicBezTo>
                  <a:pt x="4854237" y="2350443"/>
                  <a:pt x="4854237" y="2350443"/>
                  <a:pt x="3811717" y="4145734"/>
                </a:cubicBezTo>
                <a:cubicBezTo>
                  <a:pt x="3748806" y="4262137"/>
                  <a:pt x="3622985" y="4333769"/>
                  <a:pt x="3492669" y="4333769"/>
                </a:cubicBezTo>
                <a:cubicBezTo>
                  <a:pt x="3492669" y="4333769"/>
                  <a:pt x="3492669" y="4333769"/>
                  <a:pt x="1412122" y="4333769"/>
                </a:cubicBezTo>
                <a:cubicBezTo>
                  <a:pt x="1277313" y="4333769"/>
                  <a:pt x="1155985" y="4262137"/>
                  <a:pt x="1088581" y="4145734"/>
                </a:cubicBezTo>
                <a:cubicBezTo>
                  <a:pt x="1088581" y="4145734"/>
                  <a:pt x="1088581" y="4145734"/>
                  <a:pt x="50554" y="2350443"/>
                </a:cubicBezTo>
                <a:cubicBezTo>
                  <a:pt x="-16851" y="2238517"/>
                  <a:pt x="-16851" y="2095252"/>
                  <a:pt x="50554" y="1983326"/>
                </a:cubicBezTo>
                <a:cubicBezTo>
                  <a:pt x="50554" y="1983326"/>
                  <a:pt x="50554" y="1983326"/>
                  <a:pt x="1088581" y="188036"/>
                </a:cubicBezTo>
                <a:cubicBezTo>
                  <a:pt x="1155985" y="71633"/>
                  <a:pt x="1277313" y="0"/>
                  <a:pt x="141212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5472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edit page title</a:t>
            </a:r>
            <a:endParaRPr lang="en-ZA" dirty="0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5472000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511566"/>
            <a:ext cx="5472000" cy="4680434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05ED12-A431-4761-87A4-F05164BE022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3501039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C64B33BB-8F3A-42CE-BBDA-D08AA3266737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6282692" y="432000"/>
            <a:ext cx="5511800" cy="5760000"/>
          </a:xfrm>
          <a:custGeom>
            <a:avLst/>
            <a:gdLst>
              <a:gd name="connsiteX0" fmla="*/ 193823 w 5511800"/>
              <a:gd name="connsiteY0" fmla="*/ 0 h 5760000"/>
              <a:gd name="connsiteX1" fmla="*/ 5511800 w 5511800"/>
              <a:gd name="connsiteY1" fmla="*/ 0 h 5760000"/>
              <a:gd name="connsiteX2" fmla="*/ 5511800 w 5511800"/>
              <a:gd name="connsiteY2" fmla="*/ 5760000 h 5760000"/>
              <a:gd name="connsiteX3" fmla="*/ 193823 w 5511800"/>
              <a:gd name="connsiteY3" fmla="*/ 5760000 h 5760000"/>
              <a:gd name="connsiteX4" fmla="*/ 3937 w 5511800"/>
              <a:gd name="connsiteY4" fmla="*/ 5605239 h 5760000"/>
              <a:gd name="connsiteX5" fmla="*/ 0 w 5511800"/>
              <a:gd name="connsiteY5" fmla="*/ 5566186 h 5760000"/>
              <a:gd name="connsiteX6" fmla="*/ 0 w 5511800"/>
              <a:gd name="connsiteY6" fmla="*/ 193814 h 5760000"/>
              <a:gd name="connsiteX7" fmla="*/ 3937 w 5511800"/>
              <a:gd name="connsiteY7" fmla="*/ 154762 h 5760000"/>
              <a:gd name="connsiteX8" fmla="*/ 193823 w 5511800"/>
              <a:gd name="connsiteY8" fmla="*/ 0 h 57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511800" h="5760000">
                <a:moveTo>
                  <a:pt x="193823" y="0"/>
                </a:moveTo>
                <a:lnTo>
                  <a:pt x="5511800" y="0"/>
                </a:lnTo>
                <a:lnTo>
                  <a:pt x="5511800" y="5760000"/>
                </a:lnTo>
                <a:lnTo>
                  <a:pt x="193823" y="5760000"/>
                </a:lnTo>
                <a:cubicBezTo>
                  <a:pt x="100158" y="5760000"/>
                  <a:pt x="22011" y="5693561"/>
                  <a:pt x="3937" y="5605239"/>
                </a:cubicBezTo>
                <a:lnTo>
                  <a:pt x="0" y="5566186"/>
                </a:lnTo>
                <a:lnTo>
                  <a:pt x="0" y="193814"/>
                </a:lnTo>
                <a:lnTo>
                  <a:pt x="3937" y="154762"/>
                </a:lnTo>
                <a:cubicBezTo>
                  <a:pt x="22011" y="66440"/>
                  <a:pt x="100158" y="0"/>
                  <a:pt x="193823" y="0"/>
                </a:cubicBezTo>
                <a:close/>
              </a:path>
            </a:pathLst>
          </a:custGeom>
        </p:spPr>
        <p:txBody>
          <a:bodyPr wrap="square" tIns="0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&amp; Drop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5472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edit page title</a:t>
            </a:r>
            <a:endParaRPr lang="en-ZA" dirty="0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5472000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511566"/>
            <a:ext cx="5472000" cy="4680434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05ED12-A431-4761-87A4-F05164BE022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4162926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7D77123-FDC4-48FD-9EFB-8A84F606906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812170" y="2376298"/>
            <a:ext cx="2405261" cy="2125239"/>
          </a:xfrm>
          <a:custGeom>
            <a:avLst/>
            <a:gdLst>
              <a:gd name="connsiteX0" fmla="*/ 1412122 w 4904790"/>
              <a:gd name="connsiteY0" fmla="*/ 0 h 4333769"/>
              <a:gd name="connsiteX1" fmla="*/ 3492669 w 4904790"/>
              <a:gd name="connsiteY1" fmla="*/ 0 h 4333769"/>
              <a:gd name="connsiteX2" fmla="*/ 3811717 w 4904790"/>
              <a:gd name="connsiteY2" fmla="*/ 188036 h 4333769"/>
              <a:gd name="connsiteX3" fmla="*/ 4854237 w 4904790"/>
              <a:gd name="connsiteY3" fmla="*/ 1983326 h 4333769"/>
              <a:gd name="connsiteX4" fmla="*/ 4854237 w 4904790"/>
              <a:gd name="connsiteY4" fmla="*/ 2350443 h 4333769"/>
              <a:gd name="connsiteX5" fmla="*/ 3811717 w 4904790"/>
              <a:gd name="connsiteY5" fmla="*/ 4145734 h 4333769"/>
              <a:gd name="connsiteX6" fmla="*/ 3492669 w 4904790"/>
              <a:gd name="connsiteY6" fmla="*/ 4333769 h 4333769"/>
              <a:gd name="connsiteX7" fmla="*/ 1412122 w 4904790"/>
              <a:gd name="connsiteY7" fmla="*/ 4333769 h 4333769"/>
              <a:gd name="connsiteX8" fmla="*/ 1088581 w 4904790"/>
              <a:gd name="connsiteY8" fmla="*/ 4145734 h 4333769"/>
              <a:gd name="connsiteX9" fmla="*/ 50554 w 4904790"/>
              <a:gd name="connsiteY9" fmla="*/ 2350443 h 4333769"/>
              <a:gd name="connsiteX10" fmla="*/ 50554 w 4904790"/>
              <a:gd name="connsiteY10" fmla="*/ 1983326 h 4333769"/>
              <a:gd name="connsiteX11" fmla="*/ 1088581 w 4904790"/>
              <a:gd name="connsiteY11" fmla="*/ 188036 h 4333769"/>
              <a:gd name="connsiteX12" fmla="*/ 1412122 w 4904790"/>
              <a:gd name="connsiteY12" fmla="*/ 0 h 4333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04790" h="4333769">
                <a:moveTo>
                  <a:pt x="1412122" y="0"/>
                </a:moveTo>
                <a:cubicBezTo>
                  <a:pt x="1412122" y="0"/>
                  <a:pt x="1412122" y="0"/>
                  <a:pt x="3492669" y="0"/>
                </a:cubicBezTo>
                <a:cubicBezTo>
                  <a:pt x="3622985" y="0"/>
                  <a:pt x="3748806" y="71633"/>
                  <a:pt x="3811717" y="188036"/>
                </a:cubicBezTo>
                <a:cubicBezTo>
                  <a:pt x="3811717" y="188036"/>
                  <a:pt x="3811717" y="188036"/>
                  <a:pt x="4854237" y="1983326"/>
                </a:cubicBezTo>
                <a:cubicBezTo>
                  <a:pt x="4921642" y="2095252"/>
                  <a:pt x="4921642" y="2238517"/>
                  <a:pt x="4854237" y="2350443"/>
                </a:cubicBezTo>
                <a:cubicBezTo>
                  <a:pt x="4854237" y="2350443"/>
                  <a:pt x="4854237" y="2350443"/>
                  <a:pt x="3811717" y="4145734"/>
                </a:cubicBezTo>
                <a:cubicBezTo>
                  <a:pt x="3748806" y="4262137"/>
                  <a:pt x="3622985" y="4333769"/>
                  <a:pt x="3492669" y="4333769"/>
                </a:cubicBezTo>
                <a:cubicBezTo>
                  <a:pt x="3492669" y="4333769"/>
                  <a:pt x="3492669" y="4333769"/>
                  <a:pt x="1412122" y="4333769"/>
                </a:cubicBezTo>
                <a:cubicBezTo>
                  <a:pt x="1277313" y="4333769"/>
                  <a:pt x="1155985" y="4262137"/>
                  <a:pt x="1088581" y="4145734"/>
                </a:cubicBezTo>
                <a:cubicBezTo>
                  <a:pt x="1088581" y="4145734"/>
                  <a:pt x="1088581" y="4145734"/>
                  <a:pt x="50554" y="2350443"/>
                </a:cubicBezTo>
                <a:cubicBezTo>
                  <a:pt x="-16851" y="2238517"/>
                  <a:pt x="-16851" y="2095252"/>
                  <a:pt x="50554" y="1983326"/>
                </a:cubicBezTo>
                <a:cubicBezTo>
                  <a:pt x="50554" y="1983326"/>
                  <a:pt x="50554" y="1983326"/>
                  <a:pt x="1088581" y="188036"/>
                </a:cubicBezTo>
                <a:cubicBezTo>
                  <a:pt x="1155985" y="71633"/>
                  <a:pt x="1277313" y="0"/>
                  <a:pt x="141212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5472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edit page title</a:t>
            </a:r>
            <a:endParaRPr lang="en-ZA" dirty="0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5472000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511566"/>
            <a:ext cx="5472000" cy="4680434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05ED12-A431-4761-87A4-F05164BE022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01317B12-44C8-4227-9EB8-973D2226E63F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8812420" y="1176148"/>
            <a:ext cx="2405261" cy="2125239"/>
          </a:xfrm>
          <a:custGeom>
            <a:avLst/>
            <a:gdLst>
              <a:gd name="connsiteX0" fmla="*/ 1412122 w 4904790"/>
              <a:gd name="connsiteY0" fmla="*/ 0 h 4333769"/>
              <a:gd name="connsiteX1" fmla="*/ 3492669 w 4904790"/>
              <a:gd name="connsiteY1" fmla="*/ 0 h 4333769"/>
              <a:gd name="connsiteX2" fmla="*/ 3811717 w 4904790"/>
              <a:gd name="connsiteY2" fmla="*/ 188036 h 4333769"/>
              <a:gd name="connsiteX3" fmla="*/ 4854237 w 4904790"/>
              <a:gd name="connsiteY3" fmla="*/ 1983326 h 4333769"/>
              <a:gd name="connsiteX4" fmla="*/ 4854237 w 4904790"/>
              <a:gd name="connsiteY4" fmla="*/ 2350443 h 4333769"/>
              <a:gd name="connsiteX5" fmla="*/ 3811717 w 4904790"/>
              <a:gd name="connsiteY5" fmla="*/ 4145734 h 4333769"/>
              <a:gd name="connsiteX6" fmla="*/ 3492669 w 4904790"/>
              <a:gd name="connsiteY6" fmla="*/ 4333769 h 4333769"/>
              <a:gd name="connsiteX7" fmla="*/ 1412122 w 4904790"/>
              <a:gd name="connsiteY7" fmla="*/ 4333769 h 4333769"/>
              <a:gd name="connsiteX8" fmla="*/ 1088581 w 4904790"/>
              <a:gd name="connsiteY8" fmla="*/ 4145734 h 4333769"/>
              <a:gd name="connsiteX9" fmla="*/ 50554 w 4904790"/>
              <a:gd name="connsiteY9" fmla="*/ 2350443 h 4333769"/>
              <a:gd name="connsiteX10" fmla="*/ 50554 w 4904790"/>
              <a:gd name="connsiteY10" fmla="*/ 1983326 h 4333769"/>
              <a:gd name="connsiteX11" fmla="*/ 1088581 w 4904790"/>
              <a:gd name="connsiteY11" fmla="*/ 188036 h 4333769"/>
              <a:gd name="connsiteX12" fmla="*/ 1412122 w 4904790"/>
              <a:gd name="connsiteY12" fmla="*/ 0 h 4333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04790" h="4333769">
                <a:moveTo>
                  <a:pt x="1412122" y="0"/>
                </a:moveTo>
                <a:cubicBezTo>
                  <a:pt x="1412122" y="0"/>
                  <a:pt x="1412122" y="0"/>
                  <a:pt x="3492669" y="0"/>
                </a:cubicBezTo>
                <a:cubicBezTo>
                  <a:pt x="3622985" y="0"/>
                  <a:pt x="3748806" y="71633"/>
                  <a:pt x="3811717" y="188036"/>
                </a:cubicBezTo>
                <a:cubicBezTo>
                  <a:pt x="3811717" y="188036"/>
                  <a:pt x="3811717" y="188036"/>
                  <a:pt x="4854237" y="1983326"/>
                </a:cubicBezTo>
                <a:cubicBezTo>
                  <a:pt x="4921642" y="2095252"/>
                  <a:pt x="4921642" y="2238517"/>
                  <a:pt x="4854237" y="2350443"/>
                </a:cubicBezTo>
                <a:cubicBezTo>
                  <a:pt x="4854237" y="2350443"/>
                  <a:pt x="4854237" y="2350443"/>
                  <a:pt x="3811717" y="4145734"/>
                </a:cubicBezTo>
                <a:cubicBezTo>
                  <a:pt x="3748806" y="4262137"/>
                  <a:pt x="3622985" y="4333769"/>
                  <a:pt x="3492669" y="4333769"/>
                </a:cubicBezTo>
                <a:cubicBezTo>
                  <a:pt x="3492669" y="4333769"/>
                  <a:pt x="3492669" y="4333769"/>
                  <a:pt x="1412122" y="4333769"/>
                </a:cubicBezTo>
                <a:cubicBezTo>
                  <a:pt x="1277313" y="4333769"/>
                  <a:pt x="1155985" y="4262137"/>
                  <a:pt x="1088581" y="4145734"/>
                </a:cubicBezTo>
                <a:cubicBezTo>
                  <a:pt x="1088581" y="4145734"/>
                  <a:pt x="1088581" y="4145734"/>
                  <a:pt x="50554" y="2350443"/>
                </a:cubicBezTo>
                <a:cubicBezTo>
                  <a:pt x="-16851" y="2238517"/>
                  <a:pt x="-16851" y="2095252"/>
                  <a:pt x="50554" y="1983326"/>
                </a:cubicBezTo>
                <a:cubicBezTo>
                  <a:pt x="50554" y="1983326"/>
                  <a:pt x="50554" y="1983326"/>
                  <a:pt x="1088581" y="188036"/>
                </a:cubicBezTo>
                <a:cubicBezTo>
                  <a:pt x="1155985" y="71633"/>
                  <a:pt x="1277313" y="0"/>
                  <a:pt x="141212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&amp; Drop your photo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AD2255F-36DA-4BDE-B54D-F94F14B68B6C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8812419" y="3552739"/>
            <a:ext cx="2405261" cy="2125239"/>
          </a:xfrm>
          <a:custGeom>
            <a:avLst/>
            <a:gdLst>
              <a:gd name="connsiteX0" fmla="*/ 1412122 w 4904790"/>
              <a:gd name="connsiteY0" fmla="*/ 0 h 4333769"/>
              <a:gd name="connsiteX1" fmla="*/ 3492669 w 4904790"/>
              <a:gd name="connsiteY1" fmla="*/ 0 h 4333769"/>
              <a:gd name="connsiteX2" fmla="*/ 3811717 w 4904790"/>
              <a:gd name="connsiteY2" fmla="*/ 188036 h 4333769"/>
              <a:gd name="connsiteX3" fmla="*/ 4854237 w 4904790"/>
              <a:gd name="connsiteY3" fmla="*/ 1983326 h 4333769"/>
              <a:gd name="connsiteX4" fmla="*/ 4854237 w 4904790"/>
              <a:gd name="connsiteY4" fmla="*/ 2350443 h 4333769"/>
              <a:gd name="connsiteX5" fmla="*/ 3811717 w 4904790"/>
              <a:gd name="connsiteY5" fmla="*/ 4145734 h 4333769"/>
              <a:gd name="connsiteX6" fmla="*/ 3492669 w 4904790"/>
              <a:gd name="connsiteY6" fmla="*/ 4333769 h 4333769"/>
              <a:gd name="connsiteX7" fmla="*/ 1412122 w 4904790"/>
              <a:gd name="connsiteY7" fmla="*/ 4333769 h 4333769"/>
              <a:gd name="connsiteX8" fmla="*/ 1088581 w 4904790"/>
              <a:gd name="connsiteY8" fmla="*/ 4145734 h 4333769"/>
              <a:gd name="connsiteX9" fmla="*/ 50554 w 4904790"/>
              <a:gd name="connsiteY9" fmla="*/ 2350443 h 4333769"/>
              <a:gd name="connsiteX10" fmla="*/ 50554 w 4904790"/>
              <a:gd name="connsiteY10" fmla="*/ 1983326 h 4333769"/>
              <a:gd name="connsiteX11" fmla="*/ 1088581 w 4904790"/>
              <a:gd name="connsiteY11" fmla="*/ 188036 h 4333769"/>
              <a:gd name="connsiteX12" fmla="*/ 1412122 w 4904790"/>
              <a:gd name="connsiteY12" fmla="*/ 0 h 4333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04790" h="4333769">
                <a:moveTo>
                  <a:pt x="1412122" y="0"/>
                </a:moveTo>
                <a:cubicBezTo>
                  <a:pt x="1412122" y="0"/>
                  <a:pt x="1412122" y="0"/>
                  <a:pt x="3492669" y="0"/>
                </a:cubicBezTo>
                <a:cubicBezTo>
                  <a:pt x="3622985" y="0"/>
                  <a:pt x="3748806" y="71633"/>
                  <a:pt x="3811717" y="188036"/>
                </a:cubicBezTo>
                <a:cubicBezTo>
                  <a:pt x="3811717" y="188036"/>
                  <a:pt x="3811717" y="188036"/>
                  <a:pt x="4854237" y="1983326"/>
                </a:cubicBezTo>
                <a:cubicBezTo>
                  <a:pt x="4921642" y="2095252"/>
                  <a:pt x="4921642" y="2238517"/>
                  <a:pt x="4854237" y="2350443"/>
                </a:cubicBezTo>
                <a:cubicBezTo>
                  <a:pt x="4854237" y="2350443"/>
                  <a:pt x="4854237" y="2350443"/>
                  <a:pt x="3811717" y="4145734"/>
                </a:cubicBezTo>
                <a:cubicBezTo>
                  <a:pt x="3748806" y="4262137"/>
                  <a:pt x="3622985" y="4333769"/>
                  <a:pt x="3492669" y="4333769"/>
                </a:cubicBezTo>
                <a:cubicBezTo>
                  <a:pt x="3492669" y="4333769"/>
                  <a:pt x="3492669" y="4333769"/>
                  <a:pt x="1412122" y="4333769"/>
                </a:cubicBezTo>
                <a:cubicBezTo>
                  <a:pt x="1277313" y="4333769"/>
                  <a:pt x="1155985" y="4262137"/>
                  <a:pt x="1088581" y="4145734"/>
                </a:cubicBezTo>
                <a:cubicBezTo>
                  <a:pt x="1088581" y="4145734"/>
                  <a:pt x="1088581" y="4145734"/>
                  <a:pt x="50554" y="2350443"/>
                </a:cubicBezTo>
                <a:cubicBezTo>
                  <a:pt x="-16851" y="2238517"/>
                  <a:pt x="-16851" y="2095252"/>
                  <a:pt x="50554" y="1983326"/>
                </a:cubicBezTo>
                <a:cubicBezTo>
                  <a:pt x="50554" y="1983326"/>
                  <a:pt x="50554" y="1983326"/>
                  <a:pt x="1088581" y="188036"/>
                </a:cubicBezTo>
                <a:cubicBezTo>
                  <a:pt x="1155985" y="71633"/>
                  <a:pt x="1277313" y="0"/>
                  <a:pt x="141212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&amp; Drop your photo</a:t>
            </a:r>
          </a:p>
        </p:txBody>
      </p:sp>
    </p:spTree>
    <p:extLst>
      <p:ext uri="{BB962C8B-B14F-4D97-AF65-F5344CB8AC3E}">
        <p14:creationId xmlns:p14="http://schemas.microsoft.com/office/powerpoint/2010/main" val="28295565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5">
            <a:extLst>
              <a:ext uri="{FF2B5EF4-FFF2-40B4-BE49-F238E27FC236}">
                <a16:creationId xmlns:a16="http://schemas.microsoft.com/office/drawing/2014/main" id="{CD92D281-07CD-478F-9BF5-BA7D43439A3D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B2C53265-8805-42B3-82B4-151EFBC4273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3" name="Freeform 5">
            <a:extLst>
              <a:ext uri="{FF2B5EF4-FFF2-40B4-BE49-F238E27FC236}">
                <a16:creationId xmlns:a16="http://schemas.microsoft.com/office/drawing/2014/main" id="{D0111EB4-98AF-4EB7-878B-31FD32A9514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33809002-30A9-49C0-BE36-B14DD1E4D872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5" name="Freeform 5">
            <a:extLst>
              <a:ext uri="{FF2B5EF4-FFF2-40B4-BE49-F238E27FC236}">
                <a16:creationId xmlns:a16="http://schemas.microsoft.com/office/drawing/2014/main" id="{FFD5C582-B212-4ADA-AB1B-0481AA39C3A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ZA" dirty="0"/>
              <a:t>Click to edit page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E4633398-8EC3-417B-BEA6-101D8F22467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sp>
        <p:nvSpPr>
          <p:cNvPr id="3" name="Comparison Left Placeholder 1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5834"/>
            <a:ext cx="5472000" cy="3600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0" y="2023668"/>
            <a:ext cx="5472000" cy="4168332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12" name="Comparison Left Placeholder 2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00000" y="1516359"/>
            <a:ext cx="5472000" cy="358775"/>
          </a:xfrm>
        </p:spPr>
        <p:txBody>
          <a:bodyPr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99887" y="2020359"/>
            <a:ext cx="5472113" cy="417089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733E7E-50D2-4F6C-9DF2-CF4C98C4B847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5099557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1771313" cy="619125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&amp; Drop your photo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B3D119C-DBF5-4B4F-BE38-7BD7B5C8A5D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BC3BEE7-44AC-45BC-B4E7-93E3454EB83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0687" y="5066452"/>
            <a:ext cx="4459766" cy="539345"/>
          </a:xfrm>
          <a:prstGeom prst="roundRect">
            <a:avLst>
              <a:gd name="adj" fmla="val 10086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108000" rIns="180000" bIns="0" anchor="t"/>
          <a:lstStyle>
            <a:lvl1pPr algn="l">
              <a:lnSpc>
                <a:spcPct val="100000"/>
              </a:lnSpc>
              <a:defRPr sz="1800" b="0" spc="0">
                <a:solidFill>
                  <a:schemeClr val="bg1">
                    <a:lumMod val="95000"/>
                  </a:schemeClr>
                </a:solidFill>
                <a:latin typeface="+mn-lt"/>
              </a:defRPr>
            </a:lvl1pPr>
          </a:lstStyle>
          <a:p>
            <a:r>
              <a:rPr lang="en-ZA" dirty="0"/>
              <a:t>Enter your caption</a:t>
            </a:r>
          </a:p>
        </p:txBody>
      </p:sp>
    </p:spTree>
    <p:extLst>
      <p:ext uri="{BB962C8B-B14F-4D97-AF65-F5344CB8AC3E}">
        <p14:creationId xmlns:p14="http://schemas.microsoft.com/office/powerpoint/2010/main" val="19877846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0E81F30-8FC8-4841-8404-4DC79218B945}"/>
              </a:ext>
            </a:extLst>
          </p:cNvPr>
          <p:cNvSpPr/>
          <p:nvPr userDrawn="1"/>
        </p:nvSpPr>
        <p:spPr>
          <a:xfrm>
            <a:off x="11793520" y="0"/>
            <a:ext cx="35276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83D29F65-481C-4C80-BB65-121E5AED26B5}"/>
              </a:ext>
            </a:extLst>
          </p:cNvPr>
          <p:cNvSpPr/>
          <p:nvPr userDrawn="1"/>
        </p:nvSpPr>
        <p:spPr>
          <a:xfrm>
            <a:off x="11844618" y="6249961"/>
            <a:ext cx="230420" cy="460402"/>
          </a:xfrm>
          <a:prstGeom prst="roundRect">
            <a:avLst>
              <a:gd name="adj" fmla="val 7366"/>
            </a:avLst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BC39664-EB8B-4A32-915A-D4308F792772}"/>
              </a:ext>
            </a:extLst>
          </p:cNvPr>
          <p:cNvSpPr/>
          <p:nvPr userDrawn="1"/>
        </p:nvSpPr>
        <p:spPr>
          <a:xfrm rot="5400000">
            <a:off x="8740140" y="3406142"/>
            <a:ext cx="6857999" cy="45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C6C03AE-289A-4BCC-971C-3400028C8764}"/>
              </a:ext>
            </a:extLst>
          </p:cNvPr>
          <p:cNvSpPr/>
          <p:nvPr userDrawn="1"/>
        </p:nvSpPr>
        <p:spPr>
          <a:xfrm rot="5400000">
            <a:off x="8694713" y="3406143"/>
            <a:ext cx="6857999" cy="4572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  <a:alpha val="0"/>
                </a:schemeClr>
              </a:gs>
              <a:gs pos="100000">
                <a:schemeClr val="bg1">
                  <a:lumMod val="65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8000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dirty="0"/>
              <a:t>Click to edit page title</a:t>
            </a:r>
            <a:endParaRPr lang="en-Z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2000"/>
            <a:ext cx="11328000" cy="4679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Z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2000" y="6361483"/>
            <a:ext cx="5484930" cy="201532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ZA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CA3099-A94F-4C3E-BC29-780EDD38F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27656" y="6277243"/>
            <a:ext cx="464344" cy="400188"/>
          </a:xfrm>
          <a:prstGeom prst="roundRect">
            <a:avLst>
              <a:gd name="adj" fmla="val 9526"/>
            </a:avLst>
          </a:prstGeom>
          <a:gradFill>
            <a:gsLst>
              <a:gs pos="20000">
                <a:schemeClr val="tx1">
                  <a:lumMod val="75000"/>
                  <a:lumOff val="25000"/>
                </a:schemeClr>
              </a:gs>
              <a:gs pos="82000">
                <a:schemeClr val="tx1"/>
              </a:gs>
            </a:gsLst>
            <a:lin ang="3000000" scaled="0"/>
          </a:gradFill>
          <a:ln w="6350">
            <a:solidFill>
              <a:schemeClr val="accent1"/>
            </a:solidFill>
          </a:ln>
        </p:spPr>
        <p:txBody>
          <a:bodyPr vert="horz" lIns="0" tIns="0" rIns="0" bIns="0" rtlCol="0" anchor="ctr"/>
          <a:lstStyle>
            <a:lvl1pPr algn="ctr">
              <a:defRPr sz="12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49" r:id="rId2"/>
    <p:sldLayoutId id="2147483662" r:id="rId3"/>
    <p:sldLayoutId id="2147483663" r:id="rId4"/>
    <p:sldLayoutId id="2147483658" r:id="rId5"/>
    <p:sldLayoutId id="2147483665" r:id="rId6"/>
    <p:sldLayoutId id="2147483666" r:id="rId7"/>
    <p:sldLayoutId id="2147483659" r:id="rId8"/>
    <p:sldLayoutId id="2147483660" r:id="rId9"/>
    <p:sldLayoutId id="2147483664" r:id="rId10"/>
    <p:sldLayoutId id="2147483656" r:id="rId11"/>
    <p:sldLayoutId id="2147483657" r:id="rId12"/>
    <p:sldLayoutId id="2147483667" r:id="rId13"/>
    <p:sldLayoutId id="2147483668" r:id="rId14"/>
    <p:sldLayoutId id="2147483650" r:id="rId15"/>
    <p:sldLayoutId id="2147483652" r:id="rId16"/>
    <p:sldLayoutId id="2147483669" r:id="rId17"/>
    <p:sldLayoutId id="2147483671" r:id="rId18"/>
    <p:sldLayoutId id="2147483672" r:id="rId19"/>
    <p:sldLayoutId id="2147483670" r:id="rId20"/>
    <p:sldLayoutId id="2147483655" r:id="rId2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Slide image">
            <a:extLst>
              <a:ext uri="{FF2B5EF4-FFF2-40B4-BE49-F238E27FC236}">
                <a16:creationId xmlns:a16="http://schemas.microsoft.com/office/drawing/2014/main" id="{FE5D908F-BAEF-2843-BC2F-691696E72E1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25" name="TextBox 24" descr="Slide accent to title box">
            <a:extLst>
              <a:ext uri="{FF2B5EF4-FFF2-40B4-BE49-F238E27FC236}">
                <a16:creationId xmlns:a16="http://schemas.microsoft.com/office/drawing/2014/main" id="{7EF238CB-AB58-4787-8F9C-A1C16929A2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 flipH="1">
            <a:off x="-1" y="3914775"/>
            <a:ext cx="1481849" cy="2200275"/>
          </a:xfrm>
          <a:custGeom>
            <a:avLst/>
            <a:gdLst>
              <a:gd name="connsiteX0" fmla="*/ 1494549 w 1494549"/>
              <a:gd name="connsiteY0" fmla="*/ 0 h 2200275"/>
              <a:gd name="connsiteX1" fmla="*/ 100333 w 1494549"/>
              <a:gd name="connsiteY1" fmla="*/ 0 h 2200275"/>
              <a:gd name="connsiteX2" fmla="*/ 0 w 1494549"/>
              <a:gd name="connsiteY2" fmla="*/ 100333 h 2200275"/>
              <a:gd name="connsiteX3" fmla="*/ 0 w 1494549"/>
              <a:gd name="connsiteY3" fmla="*/ 2099942 h 2200275"/>
              <a:gd name="connsiteX4" fmla="*/ 100333 w 1494549"/>
              <a:gd name="connsiteY4" fmla="*/ 2200275 h 2200275"/>
              <a:gd name="connsiteX5" fmla="*/ 1494549 w 1494549"/>
              <a:gd name="connsiteY5" fmla="*/ 2200275 h 2200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94549" h="2200275">
                <a:moveTo>
                  <a:pt x="1494549" y="0"/>
                </a:moveTo>
                <a:lnTo>
                  <a:pt x="100333" y="0"/>
                </a:lnTo>
                <a:cubicBezTo>
                  <a:pt x="44921" y="0"/>
                  <a:pt x="0" y="44921"/>
                  <a:pt x="0" y="100333"/>
                </a:cubicBezTo>
                <a:lnTo>
                  <a:pt x="0" y="2099942"/>
                </a:lnTo>
                <a:cubicBezTo>
                  <a:pt x="0" y="2155354"/>
                  <a:pt x="44921" y="2200275"/>
                  <a:pt x="100333" y="2200275"/>
                </a:cubicBezTo>
                <a:lnTo>
                  <a:pt x="1494549" y="2200275"/>
                </a:lnTo>
                <a:close/>
              </a:path>
            </a:pathLst>
          </a:custGeom>
          <a:gradFill>
            <a:gsLst>
              <a:gs pos="100000">
                <a:schemeClr val="tx1">
                  <a:lumMod val="75000"/>
                  <a:lumOff val="25000"/>
                </a:schemeClr>
              </a:gs>
              <a:gs pos="0">
                <a:schemeClr val="tx1"/>
              </a:gs>
            </a:gsLst>
            <a:lin ang="0" scaled="0"/>
          </a:gradFill>
          <a:ln w="3175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wrap="square" lIns="180000" tIns="288000" rIns="180000" bIns="180000" rtlCol="0" anchor="t">
            <a:no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5000" b="1" kern="1200" spc="-3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ZA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48293" y="3114635"/>
            <a:ext cx="4459766" cy="2514635"/>
          </a:xfr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</a:gradFill>
          <a:ln>
            <a:solidFill>
              <a:schemeClr val="bg1">
                <a:lumMod val="50000"/>
              </a:schemeClr>
            </a:solidFill>
          </a:ln>
        </p:spPr>
        <p:txBody>
          <a:bodyPr/>
          <a:lstStyle/>
          <a:p>
            <a:r>
              <a:rPr lang="en-ZA" dirty="0"/>
              <a:t>Piece of the </a:t>
            </a:r>
            <a:r>
              <a:rPr lang="en-ZA" dirty="0" err="1"/>
              <a:t>Py</a:t>
            </a:r>
            <a:endParaRPr lang="en-ZA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30300" y="4285009"/>
            <a:ext cx="4000500" cy="690752"/>
          </a:xfrm>
        </p:spPr>
        <p:txBody>
          <a:bodyPr/>
          <a:lstStyle/>
          <a:p>
            <a:r>
              <a:rPr lang="en-ZA" dirty="0"/>
              <a:t>Analysis of House Prices in the U.S.</a:t>
            </a:r>
          </a:p>
          <a:p>
            <a:r>
              <a:rPr lang="en-ZA" dirty="0"/>
              <a:t>Group 3</a:t>
            </a:r>
          </a:p>
          <a:p>
            <a:r>
              <a:rPr lang="en-ZA" dirty="0"/>
              <a:t>November 10, 2018</a:t>
            </a:r>
          </a:p>
        </p:txBody>
      </p:sp>
      <p:sp>
        <p:nvSpPr>
          <p:cNvPr id="20" name="Isosceles Triangle 19" descr="Slide shadow to title box">
            <a:extLst>
              <a:ext uri="{FF2B5EF4-FFF2-40B4-BE49-F238E27FC236}">
                <a16:creationId xmlns:a16="http://schemas.microsoft.com/office/drawing/2014/main" id="{545D50A1-D634-4325-B06C-5450FDF7B8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 flipH="1">
            <a:off x="1000837" y="5629270"/>
            <a:ext cx="476249" cy="424971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8999616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12" descr="Picture placeholder">
            <a:extLst>
              <a:ext uri="{FF2B5EF4-FFF2-40B4-BE49-F238E27FC236}">
                <a16:creationId xmlns:a16="http://schemas.microsoft.com/office/drawing/2014/main" id="{588C9C3E-7C4B-EA46-9848-A17249AC33B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15" name="Freeform 5" descr="Hollow accent">
            <a:extLst>
              <a:ext uri="{FF2B5EF4-FFF2-40B4-BE49-F238E27FC236}">
                <a16:creationId xmlns:a16="http://schemas.microsoft.com/office/drawing/2014/main" id="{10117390-DCFE-4FAE-B3FD-DAECFE779A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8713227" y="2049174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>
                <a:lumMod val="9500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31" name="TextBox 30" descr="Flag accent to title">
            <a:extLst>
              <a:ext uri="{FF2B5EF4-FFF2-40B4-BE49-F238E27FC236}">
                <a16:creationId xmlns:a16="http://schemas.microsoft.com/office/drawing/2014/main" id="{8FC2E368-898A-440B-A15C-4C5FB13C57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 flipH="1">
            <a:off x="1897242" y="2364840"/>
            <a:ext cx="2494930" cy="3139768"/>
          </a:xfrm>
          <a:custGeom>
            <a:avLst/>
            <a:gdLst>
              <a:gd name="connsiteX0" fmla="*/ 2000924 w 2494930"/>
              <a:gd name="connsiteY0" fmla="*/ 1087415 h 3139768"/>
              <a:gd name="connsiteX1" fmla="*/ 2072963 w 2494930"/>
              <a:gd name="connsiteY1" fmla="*/ 1129282 h 3139768"/>
              <a:gd name="connsiteX2" fmla="*/ 2304085 w 2494930"/>
              <a:gd name="connsiteY2" fmla="*/ 1529014 h 3139768"/>
              <a:gd name="connsiteX3" fmla="*/ 2304085 w 2494930"/>
              <a:gd name="connsiteY3" fmla="*/ 1610754 h 3139768"/>
              <a:gd name="connsiteX4" fmla="*/ 2072963 w 2494930"/>
              <a:gd name="connsiteY4" fmla="*/ 2010486 h 3139768"/>
              <a:gd name="connsiteX5" fmla="*/ 2000924 w 2494930"/>
              <a:gd name="connsiteY5" fmla="*/ 2052353 h 3139768"/>
              <a:gd name="connsiteX6" fmla="*/ 1537679 w 2494930"/>
              <a:gd name="connsiteY6" fmla="*/ 2052353 h 3139768"/>
              <a:gd name="connsiteX7" fmla="*/ 1466641 w 2494930"/>
              <a:gd name="connsiteY7" fmla="*/ 2010486 h 3139768"/>
              <a:gd name="connsiteX8" fmla="*/ 1234518 w 2494930"/>
              <a:gd name="connsiteY8" fmla="*/ 1610754 h 3139768"/>
              <a:gd name="connsiteX9" fmla="*/ 1234518 w 2494930"/>
              <a:gd name="connsiteY9" fmla="*/ 1529014 h 3139768"/>
              <a:gd name="connsiteX10" fmla="*/ 1466641 w 2494930"/>
              <a:gd name="connsiteY10" fmla="*/ 1129282 h 3139768"/>
              <a:gd name="connsiteX11" fmla="*/ 1537679 w 2494930"/>
              <a:gd name="connsiteY11" fmla="*/ 1087415 h 3139768"/>
              <a:gd name="connsiteX12" fmla="*/ 2000924 w 2494930"/>
              <a:gd name="connsiteY12" fmla="*/ 1087415 h 3139768"/>
              <a:gd name="connsiteX13" fmla="*/ 1516872 w 2494930"/>
              <a:gd name="connsiteY13" fmla="*/ 0 h 3139768"/>
              <a:gd name="connsiteX14" fmla="*/ 1481849 w 2494930"/>
              <a:gd name="connsiteY14" fmla="*/ 0 h 3139768"/>
              <a:gd name="connsiteX15" fmla="*/ 1237282 w 2494930"/>
              <a:gd name="connsiteY15" fmla="*/ 0 h 3139768"/>
              <a:gd name="connsiteX16" fmla="*/ 99481 w 2494930"/>
              <a:gd name="connsiteY16" fmla="*/ 0 h 3139768"/>
              <a:gd name="connsiteX17" fmla="*/ 0 w 2494930"/>
              <a:gd name="connsiteY17" fmla="*/ 100333 h 3139768"/>
              <a:gd name="connsiteX18" fmla="*/ 0 w 2494930"/>
              <a:gd name="connsiteY18" fmla="*/ 1039826 h 3139768"/>
              <a:gd name="connsiteX19" fmla="*/ 0 w 2494930"/>
              <a:gd name="connsiteY19" fmla="*/ 2099942 h 3139768"/>
              <a:gd name="connsiteX20" fmla="*/ 0 w 2494930"/>
              <a:gd name="connsiteY20" fmla="*/ 3039435 h 3139768"/>
              <a:gd name="connsiteX21" fmla="*/ 99481 w 2494930"/>
              <a:gd name="connsiteY21" fmla="*/ 3139768 h 3139768"/>
              <a:gd name="connsiteX22" fmla="*/ 1237282 w 2494930"/>
              <a:gd name="connsiteY22" fmla="*/ 3139768 h 3139768"/>
              <a:gd name="connsiteX23" fmla="*/ 1481849 w 2494930"/>
              <a:gd name="connsiteY23" fmla="*/ 3139768 h 3139768"/>
              <a:gd name="connsiteX24" fmla="*/ 1556045 w 2494930"/>
              <a:gd name="connsiteY24" fmla="*/ 3139768 h 3139768"/>
              <a:gd name="connsiteX25" fmla="*/ 1600213 w 2494930"/>
              <a:gd name="connsiteY25" fmla="*/ 3121251 h 3139768"/>
              <a:gd name="connsiteX26" fmla="*/ 1699900 w 2494930"/>
              <a:gd name="connsiteY26" fmla="*/ 3020706 h 3139768"/>
              <a:gd name="connsiteX27" fmla="*/ 2458009 w 2494930"/>
              <a:gd name="connsiteY27" fmla="*/ 1709539 h 3139768"/>
              <a:gd name="connsiteX28" fmla="*/ 2458009 w 2494930"/>
              <a:gd name="connsiteY28" fmla="*/ 1441420 h 3139768"/>
              <a:gd name="connsiteX29" fmla="*/ 1699900 w 2494930"/>
              <a:gd name="connsiteY29" fmla="*/ 130253 h 3139768"/>
              <a:gd name="connsiteX30" fmla="*/ 1535140 w 2494930"/>
              <a:gd name="connsiteY30" fmla="*/ 2427 h 3139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2494930" h="3139768">
                <a:moveTo>
                  <a:pt x="2000924" y="1087415"/>
                </a:moveTo>
                <a:cubicBezTo>
                  <a:pt x="2030940" y="1087415"/>
                  <a:pt x="2057955" y="1103365"/>
                  <a:pt x="2072963" y="1129282"/>
                </a:cubicBezTo>
                <a:cubicBezTo>
                  <a:pt x="2304085" y="1529014"/>
                  <a:pt x="2304085" y="1529014"/>
                  <a:pt x="2304085" y="1529014"/>
                </a:cubicBezTo>
                <a:cubicBezTo>
                  <a:pt x="2319093" y="1553935"/>
                  <a:pt x="2319093" y="1585834"/>
                  <a:pt x="2304085" y="1610754"/>
                </a:cubicBezTo>
                <a:cubicBezTo>
                  <a:pt x="2072963" y="2010486"/>
                  <a:pt x="2072963" y="2010486"/>
                  <a:pt x="2072963" y="2010486"/>
                </a:cubicBezTo>
                <a:cubicBezTo>
                  <a:pt x="2057955" y="2036404"/>
                  <a:pt x="2030940" y="2052353"/>
                  <a:pt x="2000924" y="2052353"/>
                </a:cubicBezTo>
                <a:cubicBezTo>
                  <a:pt x="1537679" y="2052353"/>
                  <a:pt x="1537679" y="2052353"/>
                  <a:pt x="1537679" y="2052353"/>
                </a:cubicBezTo>
                <a:cubicBezTo>
                  <a:pt x="1508663" y="2052353"/>
                  <a:pt x="1480649" y="2036404"/>
                  <a:pt x="1466641" y="2010486"/>
                </a:cubicBezTo>
                <a:cubicBezTo>
                  <a:pt x="1234518" y="1610754"/>
                  <a:pt x="1234518" y="1610754"/>
                  <a:pt x="1234518" y="1610754"/>
                </a:cubicBezTo>
                <a:cubicBezTo>
                  <a:pt x="1219510" y="1585834"/>
                  <a:pt x="1219510" y="1553935"/>
                  <a:pt x="1234518" y="1529014"/>
                </a:cubicBezTo>
                <a:cubicBezTo>
                  <a:pt x="1466641" y="1129282"/>
                  <a:pt x="1466641" y="1129282"/>
                  <a:pt x="1466641" y="1129282"/>
                </a:cubicBezTo>
                <a:cubicBezTo>
                  <a:pt x="1480649" y="1103365"/>
                  <a:pt x="1508663" y="1087415"/>
                  <a:pt x="1537679" y="1087415"/>
                </a:cubicBezTo>
                <a:cubicBezTo>
                  <a:pt x="2000924" y="1087415"/>
                  <a:pt x="2000924" y="1087415"/>
                  <a:pt x="2000924" y="1087415"/>
                </a:cubicBezTo>
                <a:close/>
                <a:moveTo>
                  <a:pt x="1516872" y="0"/>
                </a:moveTo>
                <a:lnTo>
                  <a:pt x="1481849" y="0"/>
                </a:lnTo>
                <a:lnTo>
                  <a:pt x="1237282" y="0"/>
                </a:lnTo>
                <a:lnTo>
                  <a:pt x="99481" y="0"/>
                </a:lnTo>
                <a:cubicBezTo>
                  <a:pt x="44540" y="0"/>
                  <a:pt x="0" y="44921"/>
                  <a:pt x="0" y="100333"/>
                </a:cubicBezTo>
                <a:lnTo>
                  <a:pt x="0" y="1039826"/>
                </a:lnTo>
                <a:lnTo>
                  <a:pt x="0" y="2099942"/>
                </a:lnTo>
                <a:lnTo>
                  <a:pt x="0" y="3039435"/>
                </a:lnTo>
                <a:cubicBezTo>
                  <a:pt x="0" y="3094847"/>
                  <a:pt x="44540" y="3139768"/>
                  <a:pt x="99481" y="3139768"/>
                </a:cubicBezTo>
                <a:lnTo>
                  <a:pt x="1237282" y="3139768"/>
                </a:lnTo>
                <a:lnTo>
                  <a:pt x="1481849" y="3139768"/>
                </a:lnTo>
                <a:lnTo>
                  <a:pt x="1556045" y="3139768"/>
                </a:lnTo>
                <a:lnTo>
                  <a:pt x="1600213" y="3121251"/>
                </a:lnTo>
                <a:cubicBezTo>
                  <a:pt x="1640826" y="3097545"/>
                  <a:pt x="1675286" y="3063213"/>
                  <a:pt x="1699900" y="3020706"/>
                </a:cubicBezTo>
                <a:cubicBezTo>
                  <a:pt x="1699900" y="3020706"/>
                  <a:pt x="1699900" y="3020706"/>
                  <a:pt x="2458009" y="1709539"/>
                </a:cubicBezTo>
                <a:cubicBezTo>
                  <a:pt x="2507237" y="1627796"/>
                  <a:pt x="2507237" y="1523164"/>
                  <a:pt x="2458009" y="1441420"/>
                </a:cubicBezTo>
                <a:cubicBezTo>
                  <a:pt x="2458009" y="1441420"/>
                  <a:pt x="2458009" y="1441420"/>
                  <a:pt x="1699900" y="130253"/>
                </a:cubicBezTo>
                <a:cubicBezTo>
                  <a:pt x="1662979" y="66493"/>
                  <a:pt x="1603905" y="21126"/>
                  <a:pt x="1535140" y="2427"/>
                </a:cubicBezTo>
                <a:close/>
              </a:path>
            </a:pathLst>
          </a:custGeom>
          <a:gradFill>
            <a:gsLst>
              <a:gs pos="100000">
                <a:schemeClr val="tx1">
                  <a:lumMod val="75000"/>
                  <a:lumOff val="25000"/>
                </a:schemeClr>
              </a:gs>
              <a:gs pos="0">
                <a:schemeClr val="tx1"/>
              </a:gs>
            </a:gsLst>
            <a:lin ang="0" scaled="0"/>
          </a:gradFill>
          <a:ln w="3175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wrap="square" lIns="180000" tIns="288000" rIns="180000" bIns="180000" rtlCol="0" anchor="t">
            <a:no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5000" b="1" kern="1200" spc="-3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ZA" dirty="0"/>
          </a:p>
        </p:txBody>
      </p:sp>
      <p:sp>
        <p:nvSpPr>
          <p:cNvPr id="21" name="Isosceles Triangle 20" descr="Shadow accent to title">
            <a:extLst>
              <a:ext uri="{FF2B5EF4-FFF2-40B4-BE49-F238E27FC236}">
                <a16:creationId xmlns:a16="http://schemas.microsoft.com/office/drawing/2014/main" id="{59A98ED3-718C-409B-BC1D-07842F9F58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 flipH="1">
            <a:off x="3915924" y="4962520"/>
            <a:ext cx="476249" cy="424971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66117" y="1816509"/>
            <a:ext cx="4459766" cy="3146839"/>
          </a:xfrm>
        </p:spPr>
        <p:txBody>
          <a:bodyPr/>
          <a:lstStyle/>
          <a:p>
            <a:r>
              <a:rPr lang="en-ZA" dirty="0"/>
              <a:t>Fed Funds Rate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964141-6F81-4947-A236-746D94ED3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27656" y="6277243"/>
            <a:ext cx="464344" cy="400188"/>
          </a:xfrm>
        </p:spPr>
        <p:txBody>
          <a:bodyPr/>
          <a:lstStyle/>
          <a:p>
            <a:fld id="{19B51A1E-902D-48AF-9020-955120F399B6}" type="slidenum">
              <a:rPr lang="en-ZA" smtClean="0"/>
              <a:pPr/>
              <a:t>10</a:t>
            </a:fld>
            <a:endParaRPr lang="en-ZA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597B2A20-6013-214A-926F-55D2A9BE2B0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Historical Fed Funds Rate from 1974 to 2018</a:t>
            </a:r>
          </a:p>
        </p:txBody>
      </p:sp>
    </p:spTree>
    <p:extLst>
      <p:ext uri="{BB962C8B-B14F-4D97-AF65-F5344CB8AC3E}">
        <p14:creationId xmlns:p14="http://schemas.microsoft.com/office/powerpoint/2010/main" val="13613890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04E83-A4F0-49C5-BB01-F5773509A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Correlation between Fed Funds and Actual Home Prices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B259A0-0017-492F-A0DC-4B70C7052A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2459263"/>
            <a:ext cx="5472000" cy="360000"/>
          </a:xfrm>
        </p:spPr>
        <p:txBody>
          <a:bodyPr/>
          <a:lstStyle/>
          <a:p>
            <a:r>
              <a:rPr lang="en-ZA" dirty="0"/>
              <a:t>Proseware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EEB3BAE-C0B2-447C-B8BE-96C6BD84D6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0" y="2967097"/>
            <a:ext cx="5472000" cy="1882828"/>
          </a:xfrm>
        </p:spPr>
        <p:txBody>
          <a:bodyPr/>
          <a:lstStyle/>
          <a:p>
            <a:r>
              <a:rPr lang="en-ZA" dirty="0"/>
              <a:t>Nulla a erat eget nunc hendrerit ultrices eu nec nulla. Donec viverra leo aliquet, auctor quam id, convallis orci. </a:t>
            </a:r>
          </a:p>
          <a:p>
            <a:pPr lvl="1"/>
            <a:r>
              <a:rPr lang="en-ZA" dirty="0"/>
              <a:t>Sed in molestie est. Cras ornare turpis at ligula posuere, sit amet accumsan neque lobortis.</a:t>
            </a:r>
          </a:p>
          <a:p>
            <a:pPr lvl="1"/>
            <a:r>
              <a:rPr lang="en-ZA" dirty="0"/>
              <a:t>Maecenas mattis risus ligula, sed ullamcorper nunc efficitur sed.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237D1CA-B91A-410E-A968-D017BBE99F9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912190" y="1843771"/>
            <a:ext cx="3859810" cy="432000"/>
          </a:xfrm>
        </p:spPr>
        <p:txBody>
          <a:bodyPr/>
          <a:lstStyle/>
          <a:p>
            <a:r>
              <a:rPr lang="en-ZA" dirty="0"/>
              <a:t>Correlation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6A87885-D672-4CF9-A78D-CFE98385B0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912191" y="2347772"/>
            <a:ext cx="3859809" cy="2532236"/>
          </a:xfrm>
        </p:spPr>
        <p:txBody>
          <a:bodyPr/>
          <a:lstStyle/>
          <a:p>
            <a:r>
              <a:rPr lang="en-ZA" dirty="0"/>
              <a:t>Since 1975 the Fed Funds rate has steadily dropped while Average Home Prices increased</a:t>
            </a:r>
          </a:p>
          <a:p>
            <a:r>
              <a:rPr lang="en-ZA" dirty="0"/>
              <a:t>Spikes in rates did cause prices to level off or drop.</a:t>
            </a:r>
          </a:p>
          <a:p>
            <a:r>
              <a:rPr lang="en-ZA" dirty="0"/>
              <a:t>Regression analysis would confirm the relationship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6AC9832-FB01-464A-9824-61887B77997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11</a:t>
            </a:fld>
            <a:endParaRPr lang="en-ZA" dirty="0"/>
          </a:p>
        </p:txBody>
      </p:sp>
      <p:pic>
        <p:nvPicPr>
          <p:cNvPr id="10" name="Picture 9" descr="A close up of a map&#13;&#10;&#13;&#10;Description automatically generated">
            <a:extLst>
              <a:ext uri="{FF2B5EF4-FFF2-40B4-BE49-F238E27FC236}">
                <a16:creationId xmlns:a16="http://schemas.microsoft.com/office/drawing/2014/main" id="{8C9F5F67-DCD9-574C-AD86-4B2B011848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757" y="1779596"/>
            <a:ext cx="7480191" cy="329880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9B49AB0-29CE-B44C-B714-0C8FD6FA5C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1905" y="5547535"/>
            <a:ext cx="3136900" cy="304800"/>
          </a:xfrm>
          <a:prstGeom prst="rect">
            <a:avLst/>
          </a:prstGeom>
        </p:spPr>
      </p:pic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48F3A068-A881-7D4E-9BE8-11ED5AB56688}"/>
              </a:ext>
            </a:extLst>
          </p:cNvPr>
          <p:cNvSpPr txBox="1">
            <a:spLocks/>
          </p:cNvSpPr>
          <p:nvPr/>
        </p:nvSpPr>
        <p:spPr>
          <a:xfrm>
            <a:off x="2361905" y="5261896"/>
            <a:ext cx="3859810" cy="432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sz="1800" dirty="0"/>
              <a:t>Correlation Coefficient 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F1151544-2D14-BB4F-865E-D9CAC9EBA45F}"/>
              </a:ext>
            </a:extLst>
          </p:cNvPr>
          <p:cNvSpPr txBox="1">
            <a:spLocks/>
          </p:cNvSpPr>
          <p:nvPr/>
        </p:nvSpPr>
        <p:spPr>
          <a:xfrm>
            <a:off x="432000" y="938124"/>
            <a:ext cx="3859810" cy="432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dirty="0"/>
              <a:t>January 1975 – October 2018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D5D4C36-313C-A54C-86ED-A7C6BD5665E2}"/>
              </a:ext>
            </a:extLst>
          </p:cNvPr>
          <p:cNvSpPr/>
          <p:nvPr/>
        </p:nvSpPr>
        <p:spPr>
          <a:xfrm>
            <a:off x="2893224" y="1843771"/>
            <a:ext cx="398616" cy="2795606"/>
          </a:xfrm>
          <a:prstGeom prst="rect">
            <a:avLst/>
          </a:prstGeom>
          <a:solidFill>
            <a:srgbClr val="FF000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F9AED4C-D144-294E-8902-A13141ED3A6E}"/>
              </a:ext>
            </a:extLst>
          </p:cNvPr>
          <p:cNvSpPr/>
          <p:nvPr/>
        </p:nvSpPr>
        <p:spPr>
          <a:xfrm>
            <a:off x="5103778" y="1843771"/>
            <a:ext cx="536626" cy="2795606"/>
          </a:xfrm>
          <a:prstGeom prst="rect">
            <a:avLst/>
          </a:prstGeom>
          <a:solidFill>
            <a:srgbClr val="FF000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17CB04C-7194-E34A-A399-DFCB8836CC00}"/>
              </a:ext>
            </a:extLst>
          </p:cNvPr>
          <p:cNvSpPr/>
          <p:nvPr/>
        </p:nvSpPr>
        <p:spPr>
          <a:xfrm>
            <a:off x="6853187" y="1843771"/>
            <a:ext cx="91802" cy="2795606"/>
          </a:xfrm>
          <a:prstGeom prst="rect">
            <a:avLst/>
          </a:prstGeom>
          <a:solidFill>
            <a:srgbClr val="FF000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8378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12" descr="Picture placeholder">
            <a:extLst>
              <a:ext uri="{FF2B5EF4-FFF2-40B4-BE49-F238E27FC236}">
                <a16:creationId xmlns:a16="http://schemas.microsoft.com/office/drawing/2014/main" id="{588C9C3E-7C4B-EA46-9848-A17249AC33B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15" name="Freeform 5" descr="Hollow accent">
            <a:extLst>
              <a:ext uri="{FF2B5EF4-FFF2-40B4-BE49-F238E27FC236}">
                <a16:creationId xmlns:a16="http://schemas.microsoft.com/office/drawing/2014/main" id="{10117390-DCFE-4FAE-B3FD-DAECFE779A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8713227" y="2049174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>
                <a:lumMod val="9500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31" name="TextBox 30" descr="Flag accent to title">
            <a:extLst>
              <a:ext uri="{FF2B5EF4-FFF2-40B4-BE49-F238E27FC236}">
                <a16:creationId xmlns:a16="http://schemas.microsoft.com/office/drawing/2014/main" id="{8FC2E368-898A-440B-A15C-4C5FB13C57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 flipH="1">
            <a:off x="1897242" y="2364840"/>
            <a:ext cx="2494930" cy="3139768"/>
          </a:xfrm>
          <a:custGeom>
            <a:avLst/>
            <a:gdLst>
              <a:gd name="connsiteX0" fmla="*/ 2000924 w 2494930"/>
              <a:gd name="connsiteY0" fmla="*/ 1087415 h 3139768"/>
              <a:gd name="connsiteX1" fmla="*/ 2072963 w 2494930"/>
              <a:gd name="connsiteY1" fmla="*/ 1129282 h 3139768"/>
              <a:gd name="connsiteX2" fmla="*/ 2304085 w 2494930"/>
              <a:gd name="connsiteY2" fmla="*/ 1529014 h 3139768"/>
              <a:gd name="connsiteX3" fmla="*/ 2304085 w 2494930"/>
              <a:gd name="connsiteY3" fmla="*/ 1610754 h 3139768"/>
              <a:gd name="connsiteX4" fmla="*/ 2072963 w 2494930"/>
              <a:gd name="connsiteY4" fmla="*/ 2010486 h 3139768"/>
              <a:gd name="connsiteX5" fmla="*/ 2000924 w 2494930"/>
              <a:gd name="connsiteY5" fmla="*/ 2052353 h 3139768"/>
              <a:gd name="connsiteX6" fmla="*/ 1537679 w 2494930"/>
              <a:gd name="connsiteY6" fmla="*/ 2052353 h 3139768"/>
              <a:gd name="connsiteX7" fmla="*/ 1466641 w 2494930"/>
              <a:gd name="connsiteY7" fmla="*/ 2010486 h 3139768"/>
              <a:gd name="connsiteX8" fmla="*/ 1234518 w 2494930"/>
              <a:gd name="connsiteY8" fmla="*/ 1610754 h 3139768"/>
              <a:gd name="connsiteX9" fmla="*/ 1234518 w 2494930"/>
              <a:gd name="connsiteY9" fmla="*/ 1529014 h 3139768"/>
              <a:gd name="connsiteX10" fmla="*/ 1466641 w 2494930"/>
              <a:gd name="connsiteY10" fmla="*/ 1129282 h 3139768"/>
              <a:gd name="connsiteX11" fmla="*/ 1537679 w 2494930"/>
              <a:gd name="connsiteY11" fmla="*/ 1087415 h 3139768"/>
              <a:gd name="connsiteX12" fmla="*/ 2000924 w 2494930"/>
              <a:gd name="connsiteY12" fmla="*/ 1087415 h 3139768"/>
              <a:gd name="connsiteX13" fmla="*/ 1516872 w 2494930"/>
              <a:gd name="connsiteY13" fmla="*/ 0 h 3139768"/>
              <a:gd name="connsiteX14" fmla="*/ 1481849 w 2494930"/>
              <a:gd name="connsiteY14" fmla="*/ 0 h 3139768"/>
              <a:gd name="connsiteX15" fmla="*/ 1237282 w 2494930"/>
              <a:gd name="connsiteY15" fmla="*/ 0 h 3139768"/>
              <a:gd name="connsiteX16" fmla="*/ 99481 w 2494930"/>
              <a:gd name="connsiteY16" fmla="*/ 0 h 3139768"/>
              <a:gd name="connsiteX17" fmla="*/ 0 w 2494930"/>
              <a:gd name="connsiteY17" fmla="*/ 100333 h 3139768"/>
              <a:gd name="connsiteX18" fmla="*/ 0 w 2494930"/>
              <a:gd name="connsiteY18" fmla="*/ 1039826 h 3139768"/>
              <a:gd name="connsiteX19" fmla="*/ 0 w 2494930"/>
              <a:gd name="connsiteY19" fmla="*/ 2099942 h 3139768"/>
              <a:gd name="connsiteX20" fmla="*/ 0 w 2494930"/>
              <a:gd name="connsiteY20" fmla="*/ 3039435 h 3139768"/>
              <a:gd name="connsiteX21" fmla="*/ 99481 w 2494930"/>
              <a:gd name="connsiteY21" fmla="*/ 3139768 h 3139768"/>
              <a:gd name="connsiteX22" fmla="*/ 1237282 w 2494930"/>
              <a:gd name="connsiteY22" fmla="*/ 3139768 h 3139768"/>
              <a:gd name="connsiteX23" fmla="*/ 1481849 w 2494930"/>
              <a:gd name="connsiteY23" fmla="*/ 3139768 h 3139768"/>
              <a:gd name="connsiteX24" fmla="*/ 1556045 w 2494930"/>
              <a:gd name="connsiteY24" fmla="*/ 3139768 h 3139768"/>
              <a:gd name="connsiteX25" fmla="*/ 1600213 w 2494930"/>
              <a:gd name="connsiteY25" fmla="*/ 3121251 h 3139768"/>
              <a:gd name="connsiteX26" fmla="*/ 1699900 w 2494930"/>
              <a:gd name="connsiteY26" fmla="*/ 3020706 h 3139768"/>
              <a:gd name="connsiteX27" fmla="*/ 2458009 w 2494930"/>
              <a:gd name="connsiteY27" fmla="*/ 1709539 h 3139768"/>
              <a:gd name="connsiteX28" fmla="*/ 2458009 w 2494930"/>
              <a:gd name="connsiteY28" fmla="*/ 1441420 h 3139768"/>
              <a:gd name="connsiteX29" fmla="*/ 1699900 w 2494930"/>
              <a:gd name="connsiteY29" fmla="*/ 130253 h 3139768"/>
              <a:gd name="connsiteX30" fmla="*/ 1535140 w 2494930"/>
              <a:gd name="connsiteY30" fmla="*/ 2427 h 3139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2494930" h="3139768">
                <a:moveTo>
                  <a:pt x="2000924" y="1087415"/>
                </a:moveTo>
                <a:cubicBezTo>
                  <a:pt x="2030940" y="1087415"/>
                  <a:pt x="2057955" y="1103365"/>
                  <a:pt x="2072963" y="1129282"/>
                </a:cubicBezTo>
                <a:cubicBezTo>
                  <a:pt x="2304085" y="1529014"/>
                  <a:pt x="2304085" y="1529014"/>
                  <a:pt x="2304085" y="1529014"/>
                </a:cubicBezTo>
                <a:cubicBezTo>
                  <a:pt x="2319093" y="1553935"/>
                  <a:pt x="2319093" y="1585834"/>
                  <a:pt x="2304085" y="1610754"/>
                </a:cubicBezTo>
                <a:cubicBezTo>
                  <a:pt x="2072963" y="2010486"/>
                  <a:pt x="2072963" y="2010486"/>
                  <a:pt x="2072963" y="2010486"/>
                </a:cubicBezTo>
                <a:cubicBezTo>
                  <a:pt x="2057955" y="2036404"/>
                  <a:pt x="2030940" y="2052353"/>
                  <a:pt x="2000924" y="2052353"/>
                </a:cubicBezTo>
                <a:cubicBezTo>
                  <a:pt x="1537679" y="2052353"/>
                  <a:pt x="1537679" y="2052353"/>
                  <a:pt x="1537679" y="2052353"/>
                </a:cubicBezTo>
                <a:cubicBezTo>
                  <a:pt x="1508663" y="2052353"/>
                  <a:pt x="1480649" y="2036404"/>
                  <a:pt x="1466641" y="2010486"/>
                </a:cubicBezTo>
                <a:cubicBezTo>
                  <a:pt x="1234518" y="1610754"/>
                  <a:pt x="1234518" y="1610754"/>
                  <a:pt x="1234518" y="1610754"/>
                </a:cubicBezTo>
                <a:cubicBezTo>
                  <a:pt x="1219510" y="1585834"/>
                  <a:pt x="1219510" y="1553935"/>
                  <a:pt x="1234518" y="1529014"/>
                </a:cubicBezTo>
                <a:cubicBezTo>
                  <a:pt x="1466641" y="1129282"/>
                  <a:pt x="1466641" y="1129282"/>
                  <a:pt x="1466641" y="1129282"/>
                </a:cubicBezTo>
                <a:cubicBezTo>
                  <a:pt x="1480649" y="1103365"/>
                  <a:pt x="1508663" y="1087415"/>
                  <a:pt x="1537679" y="1087415"/>
                </a:cubicBezTo>
                <a:cubicBezTo>
                  <a:pt x="2000924" y="1087415"/>
                  <a:pt x="2000924" y="1087415"/>
                  <a:pt x="2000924" y="1087415"/>
                </a:cubicBezTo>
                <a:close/>
                <a:moveTo>
                  <a:pt x="1516872" y="0"/>
                </a:moveTo>
                <a:lnTo>
                  <a:pt x="1481849" y="0"/>
                </a:lnTo>
                <a:lnTo>
                  <a:pt x="1237282" y="0"/>
                </a:lnTo>
                <a:lnTo>
                  <a:pt x="99481" y="0"/>
                </a:lnTo>
                <a:cubicBezTo>
                  <a:pt x="44540" y="0"/>
                  <a:pt x="0" y="44921"/>
                  <a:pt x="0" y="100333"/>
                </a:cubicBezTo>
                <a:lnTo>
                  <a:pt x="0" y="1039826"/>
                </a:lnTo>
                <a:lnTo>
                  <a:pt x="0" y="2099942"/>
                </a:lnTo>
                <a:lnTo>
                  <a:pt x="0" y="3039435"/>
                </a:lnTo>
                <a:cubicBezTo>
                  <a:pt x="0" y="3094847"/>
                  <a:pt x="44540" y="3139768"/>
                  <a:pt x="99481" y="3139768"/>
                </a:cubicBezTo>
                <a:lnTo>
                  <a:pt x="1237282" y="3139768"/>
                </a:lnTo>
                <a:lnTo>
                  <a:pt x="1481849" y="3139768"/>
                </a:lnTo>
                <a:lnTo>
                  <a:pt x="1556045" y="3139768"/>
                </a:lnTo>
                <a:lnTo>
                  <a:pt x="1600213" y="3121251"/>
                </a:lnTo>
                <a:cubicBezTo>
                  <a:pt x="1640826" y="3097545"/>
                  <a:pt x="1675286" y="3063213"/>
                  <a:pt x="1699900" y="3020706"/>
                </a:cubicBezTo>
                <a:cubicBezTo>
                  <a:pt x="1699900" y="3020706"/>
                  <a:pt x="1699900" y="3020706"/>
                  <a:pt x="2458009" y="1709539"/>
                </a:cubicBezTo>
                <a:cubicBezTo>
                  <a:pt x="2507237" y="1627796"/>
                  <a:pt x="2507237" y="1523164"/>
                  <a:pt x="2458009" y="1441420"/>
                </a:cubicBezTo>
                <a:cubicBezTo>
                  <a:pt x="2458009" y="1441420"/>
                  <a:pt x="2458009" y="1441420"/>
                  <a:pt x="1699900" y="130253"/>
                </a:cubicBezTo>
                <a:cubicBezTo>
                  <a:pt x="1662979" y="66493"/>
                  <a:pt x="1603905" y="21126"/>
                  <a:pt x="1535140" y="2427"/>
                </a:cubicBezTo>
                <a:close/>
              </a:path>
            </a:pathLst>
          </a:custGeom>
          <a:gradFill>
            <a:gsLst>
              <a:gs pos="100000">
                <a:schemeClr val="tx1">
                  <a:lumMod val="75000"/>
                  <a:lumOff val="25000"/>
                </a:schemeClr>
              </a:gs>
              <a:gs pos="0">
                <a:schemeClr val="tx1"/>
              </a:gs>
            </a:gsLst>
            <a:lin ang="0" scaled="0"/>
          </a:gradFill>
          <a:ln w="3175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wrap="square" lIns="180000" tIns="288000" rIns="180000" bIns="180000" rtlCol="0" anchor="t">
            <a:no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5000" b="1" kern="1200" spc="-3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ZA" dirty="0"/>
          </a:p>
        </p:txBody>
      </p:sp>
      <p:sp>
        <p:nvSpPr>
          <p:cNvPr id="21" name="Isosceles Triangle 20" descr="Shadow accent to title">
            <a:extLst>
              <a:ext uri="{FF2B5EF4-FFF2-40B4-BE49-F238E27FC236}">
                <a16:creationId xmlns:a16="http://schemas.microsoft.com/office/drawing/2014/main" id="{59A98ED3-718C-409B-BC1D-07842F9F58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 flipH="1">
            <a:off x="3915924" y="4962520"/>
            <a:ext cx="476249" cy="424971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66117" y="1816509"/>
            <a:ext cx="4459766" cy="3146839"/>
          </a:xfrm>
        </p:spPr>
        <p:txBody>
          <a:bodyPr/>
          <a:lstStyle/>
          <a:p>
            <a:r>
              <a:rPr lang="en-ZA" dirty="0"/>
              <a:t>Unemployment Rate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48124" y="3795246"/>
            <a:ext cx="4000500" cy="997905"/>
          </a:xfrm>
        </p:spPr>
        <p:txBody>
          <a:bodyPr/>
          <a:lstStyle/>
          <a:p>
            <a:r>
              <a:rPr lang="en-ZA" dirty="0"/>
              <a:t>Historically for the U.S. and by census region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964141-6F81-4947-A236-746D94ED3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27656" y="6277243"/>
            <a:ext cx="464344" cy="400188"/>
          </a:xfrm>
        </p:spPr>
        <p:txBody>
          <a:bodyPr/>
          <a:lstStyle/>
          <a:p>
            <a:fld id="{19B51A1E-902D-48AF-9020-955120F399B6}" type="slidenum">
              <a:rPr lang="en-ZA" smtClean="0"/>
              <a:pPr/>
              <a:t>12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0102688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0A34EBD-7DEA-4599-A81B-0A363A0E17F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13</a:t>
            </a:fld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3FB4D5-DA14-4F29-9320-2DE0A6B571B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52488" y="431800"/>
            <a:ext cx="11339512" cy="431800"/>
          </a:xfrm>
        </p:spPr>
        <p:txBody>
          <a:bodyPr/>
          <a:lstStyle/>
          <a:p>
            <a:r>
              <a:rPr lang="en-ZA" dirty="0"/>
              <a:t>Unemployment Rates v Housing Prices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0939CAD-3598-4E95-B932-416186818BE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852488" y="1008063"/>
            <a:ext cx="11339512" cy="36036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National view from Oct 2008 through June 2018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86BFB6-EF4C-4EF0-AE17-513C679C79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801" y="1363150"/>
            <a:ext cx="7844691" cy="3796109"/>
          </a:xfrm>
          <a:prstGeom prst="rect">
            <a:avLst/>
          </a:prstGeom>
        </p:spPr>
      </p:pic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299E210E-6748-466F-B6DB-1265B31E8FC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984500" y="5362843"/>
          <a:ext cx="2739292" cy="91440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369646">
                  <a:extLst>
                    <a:ext uri="{9D8B030D-6E8A-4147-A177-3AD203B41FA5}">
                      <a16:colId xmlns:a16="http://schemas.microsoft.com/office/drawing/2014/main" val="396700718"/>
                    </a:ext>
                  </a:extLst>
                </a:gridCol>
                <a:gridCol w="1369646">
                  <a:extLst>
                    <a:ext uri="{9D8B030D-6E8A-4147-A177-3AD203B41FA5}">
                      <a16:colId xmlns:a16="http://schemas.microsoft.com/office/drawing/2014/main" val="4064590076"/>
                    </a:ext>
                  </a:extLst>
                </a:gridCol>
              </a:tblGrid>
              <a:tr h="235613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9178201"/>
                  </a:ext>
                </a:extLst>
              </a:tr>
              <a:tr h="235613">
                <a:tc>
                  <a:txBody>
                    <a:bodyPr/>
                    <a:lstStyle/>
                    <a:p>
                      <a:r>
                        <a:rPr lang="en-US" sz="1400" dirty="0"/>
                        <a:t>Chi Squared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1105477"/>
                  </a:ext>
                </a:extLst>
              </a:tr>
              <a:tr h="235613">
                <a:tc>
                  <a:txBody>
                    <a:bodyPr/>
                    <a:lstStyle/>
                    <a:p>
                      <a:r>
                        <a:rPr lang="en-US" sz="1400" dirty="0"/>
                        <a:t>Correlation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-0.32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0185556"/>
                  </a:ext>
                </a:extLst>
              </a:tr>
            </a:tbl>
          </a:graphicData>
        </a:graphic>
      </p:graphicFrame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6567F55E-76A4-3144-888D-864E9601DE78}"/>
              </a:ext>
            </a:extLst>
          </p:cNvPr>
          <p:cNvSpPr txBox="1">
            <a:spLocks/>
          </p:cNvSpPr>
          <p:nvPr/>
        </p:nvSpPr>
        <p:spPr>
          <a:xfrm>
            <a:off x="8536926" y="796939"/>
            <a:ext cx="2973953" cy="4928529"/>
          </a:xfrm>
          <a:prstGeom prst="roundRect">
            <a:avLst>
              <a:gd name="adj" fmla="val 2716"/>
            </a:avLst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lIns="91440" tIns="91440" bIns="91440">
            <a:spAutoFit/>
          </a:bodyPr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dirty="0">
                <a:solidFill>
                  <a:schemeClr val="bg1"/>
                </a:solidFill>
              </a:rPr>
              <a:t>While the data seems erratic, overall, there visually appears to be an inverse relationship between housing prices and unemployment rates (as house prices rise, unemployment decreases).</a:t>
            </a:r>
          </a:p>
          <a:p>
            <a:r>
              <a:rPr lang="en-ZA" dirty="0">
                <a:solidFill>
                  <a:schemeClr val="bg1"/>
                </a:solidFill>
              </a:rPr>
              <a:t>The chi squared value shows that there is not a statistical significance between the means of the two datasets.</a:t>
            </a:r>
          </a:p>
          <a:p>
            <a:r>
              <a:rPr lang="en-ZA" dirty="0">
                <a:solidFill>
                  <a:schemeClr val="bg1"/>
                </a:solidFill>
              </a:rPr>
              <a:t>While the correlation coefficient shows an inverse relationship between the two.</a:t>
            </a:r>
          </a:p>
        </p:txBody>
      </p:sp>
    </p:spTree>
    <p:extLst>
      <p:ext uri="{BB962C8B-B14F-4D97-AF65-F5344CB8AC3E}">
        <p14:creationId xmlns:p14="http://schemas.microsoft.com/office/powerpoint/2010/main" val="35014302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0A34EBD-7DEA-4599-A81B-0A363A0E17F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14</a:t>
            </a:fld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3FB4D5-DA14-4F29-9320-2DE0A6B571B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52488" y="431800"/>
            <a:ext cx="11339512" cy="431800"/>
          </a:xfrm>
        </p:spPr>
        <p:txBody>
          <a:bodyPr/>
          <a:lstStyle/>
          <a:p>
            <a:r>
              <a:rPr lang="en-ZA" dirty="0"/>
              <a:t>Unemployment Rates v Housing Prices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0939CAD-3598-4E95-B932-416186818BE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852488" y="1008063"/>
            <a:ext cx="11339512" cy="36036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Regional view from Oct 2008 through June 2018 : </a:t>
            </a:r>
            <a:r>
              <a:rPr lang="en-US" dirty="0" err="1"/>
              <a:t>NorthEast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B735898-285B-42AE-BE24-CBBF97DFA5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049" y="1427937"/>
            <a:ext cx="7940220" cy="3934905"/>
          </a:xfrm>
          <a:prstGeom prst="rect">
            <a:avLst/>
          </a:prstGeom>
        </p:spPr>
      </p:pic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34C26A7D-332C-437C-9FA4-B7334391B1F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984500" y="5362843"/>
          <a:ext cx="2739292" cy="91440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369646">
                  <a:extLst>
                    <a:ext uri="{9D8B030D-6E8A-4147-A177-3AD203B41FA5}">
                      <a16:colId xmlns:a16="http://schemas.microsoft.com/office/drawing/2014/main" val="396700718"/>
                    </a:ext>
                  </a:extLst>
                </a:gridCol>
                <a:gridCol w="1369646">
                  <a:extLst>
                    <a:ext uri="{9D8B030D-6E8A-4147-A177-3AD203B41FA5}">
                      <a16:colId xmlns:a16="http://schemas.microsoft.com/office/drawing/2014/main" val="4064590076"/>
                    </a:ext>
                  </a:extLst>
                </a:gridCol>
              </a:tblGrid>
              <a:tr h="235613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9178201"/>
                  </a:ext>
                </a:extLst>
              </a:tr>
              <a:tr h="235613">
                <a:tc>
                  <a:txBody>
                    <a:bodyPr/>
                    <a:lstStyle/>
                    <a:p>
                      <a:r>
                        <a:rPr lang="en-US" sz="1400" dirty="0"/>
                        <a:t>Chi Squared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1.04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1105477"/>
                  </a:ext>
                </a:extLst>
              </a:tr>
              <a:tr h="235613">
                <a:tc>
                  <a:txBody>
                    <a:bodyPr/>
                    <a:lstStyle/>
                    <a:p>
                      <a:r>
                        <a:rPr lang="en-US" sz="1400" dirty="0"/>
                        <a:t>Correlation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-0.74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0185556"/>
                  </a:ext>
                </a:extLst>
              </a:tr>
            </a:tbl>
          </a:graphicData>
        </a:graphic>
      </p:graphicFrame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67AEB18D-EABE-0D46-B33A-9DD58EFD3E2C}"/>
              </a:ext>
            </a:extLst>
          </p:cNvPr>
          <p:cNvSpPr txBox="1">
            <a:spLocks/>
          </p:cNvSpPr>
          <p:nvPr/>
        </p:nvSpPr>
        <p:spPr>
          <a:xfrm>
            <a:off x="8475399" y="1650395"/>
            <a:ext cx="2973953" cy="3336453"/>
          </a:xfrm>
          <a:prstGeom prst="roundRect">
            <a:avLst>
              <a:gd name="adj" fmla="val 2716"/>
            </a:avLst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lIns="91440" tIns="91440" bIns="91440">
            <a:spAutoFit/>
          </a:bodyPr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dirty="0">
                <a:solidFill>
                  <a:schemeClr val="bg1"/>
                </a:solidFill>
              </a:rPr>
              <a:t>There is more variance with average housing prices over the 10 year period in the Northeast compared to unemployment rates, but the inverse trend still remains.</a:t>
            </a:r>
          </a:p>
          <a:p>
            <a:r>
              <a:rPr lang="en-ZA" dirty="0">
                <a:solidFill>
                  <a:schemeClr val="bg1"/>
                </a:solidFill>
              </a:rPr>
              <a:t>Correlation coefficient was calculated and showed a strong negative correlation between the two.</a:t>
            </a:r>
          </a:p>
        </p:txBody>
      </p:sp>
    </p:spTree>
    <p:extLst>
      <p:ext uri="{BB962C8B-B14F-4D97-AF65-F5344CB8AC3E}">
        <p14:creationId xmlns:p14="http://schemas.microsoft.com/office/powerpoint/2010/main" val="5828853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0A34EBD-7DEA-4599-A81B-0A363A0E17F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15</a:t>
            </a:fld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3FB4D5-DA14-4F29-9320-2DE0A6B571B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52488" y="431800"/>
            <a:ext cx="11339512" cy="431800"/>
          </a:xfrm>
        </p:spPr>
        <p:txBody>
          <a:bodyPr/>
          <a:lstStyle/>
          <a:p>
            <a:r>
              <a:rPr lang="en-ZA" dirty="0"/>
              <a:t>Unemployment Rates v Housing Prices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0939CAD-3598-4E95-B932-416186818BE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852488" y="1008063"/>
            <a:ext cx="11339512" cy="36036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Regional view from Oct 2008 through June 2018 : </a:t>
            </a:r>
            <a:r>
              <a:rPr lang="en-US" dirty="0" err="1"/>
              <a:t>MidWest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82C366F-D7D4-4105-A4C0-587F551935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665" y="1555075"/>
            <a:ext cx="7862873" cy="3808332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7F58F2E-82C6-4D9C-80E4-4D9AD16541B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101730" y="5491796"/>
          <a:ext cx="2739292" cy="91440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369646">
                  <a:extLst>
                    <a:ext uri="{9D8B030D-6E8A-4147-A177-3AD203B41FA5}">
                      <a16:colId xmlns:a16="http://schemas.microsoft.com/office/drawing/2014/main" val="396700718"/>
                    </a:ext>
                  </a:extLst>
                </a:gridCol>
                <a:gridCol w="1369646">
                  <a:extLst>
                    <a:ext uri="{9D8B030D-6E8A-4147-A177-3AD203B41FA5}">
                      <a16:colId xmlns:a16="http://schemas.microsoft.com/office/drawing/2014/main" val="4064590076"/>
                    </a:ext>
                  </a:extLst>
                </a:gridCol>
              </a:tblGrid>
              <a:tr h="235613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9178201"/>
                  </a:ext>
                </a:extLst>
              </a:tr>
              <a:tr h="235613">
                <a:tc>
                  <a:txBody>
                    <a:bodyPr/>
                    <a:lstStyle/>
                    <a:p>
                      <a:r>
                        <a:rPr lang="en-US" sz="1400" dirty="0"/>
                        <a:t>Chi Squared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1105477"/>
                  </a:ext>
                </a:extLst>
              </a:tr>
              <a:tr h="235613">
                <a:tc>
                  <a:txBody>
                    <a:bodyPr/>
                    <a:lstStyle/>
                    <a:p>
                      <a:r>
                        <a:rPr lang="en-US" sz="1400" dirty="0"/>
                        <a:t>Correlation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0185556"/>
                  </a:ext>
                </a:extLst>
              </a:tr>
            </a:tbl>
          </a:graphicData>
        </a:graphic>
      </p:graphicFrame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32BEF4C2-AC14-E84C-803B-9870BF652416}"/>
              </a:ext>
            </a:extLst>
          </p:cNvPr>
          <p:cNvSpPr txBox="1">
            <a:spLocks/>
          </p:cNvSpPr>
          <p:nvPr/>
        </p:nvSpPr>
        <p:spPr>
          <a:xfrm>
            <a:off x="8447118" y="2027960"/>
            <a:ext cx="2973953" cy="2581323"/>
          </a:xfrm>
          <a:prstGeom prst="roundRect">
            <a:avLst>
              <a:gd name="adj" fmla="val 2716"/>
            </a:avLst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lIns="91440" tIns="91440" bIns="91440">
            <a:spAutoFit/>
          </a:bodyPr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dirty="0">
                <a:solidFill>
                  <a:schemeClr val="bg1"/>
                </a:solidFill>
              </a:rPr>
              <a:t>The Midwest census region shows the opposite trends from the rest of the nation.  Unemployment rates move a little more in tandem with housing prices.</a:t>
            </a:r>
          </a:p>
          <a:p>
            <a:r>
              <a:rPr lang="en-ZA" dirty="0">
                <a:solidFill>
                  <a:schemeClr val="bg1"/>
                </a:solidFill>
              </a:rPr>
              <a:t>The correlation is positive 0.02.</a:t>
            </a:r>
          </a:p>
        </p:txBody>
      </p:sp>
    </p:spTree>
    <p:extLst>
      <p:ext uri="{BB962C8B-B14F-4D97-AF65-F5344CB8AC3E}">
        <p14:creationId xmlns:p14="http://schemas.microsoft.com/office/powerpoint/2010/main" val="40124292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0A34EBD-7DEA-4599-A81B-0A363A0E17F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16</a:t>
            </a:fld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3FB4D5-DA14-4F29-9320-2DE0A6B571B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52488" y="431800"/>
            <a:ext cx="11339512" cy="431800"/>
          </a:xfrm>
        </p:spPr>
        <p:txBody>
          <a:bodyPr/>
          <a:lstStyle/>
          <a:p>
            <a:r>
              <a:rPr lang="en-ZA" dirty="0"/>
              <a:t>Unemployment Rates v Housing Prices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0939CAD-3598-4E95-B932-416186818BE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852488" y="1008063"/>
            <a:ext cx="11339512" cy="36036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Regional view from Oct 2008 through June 2018 : West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021856-C438-4673-9DDC-633FAF6246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653" y="1512000"/>
            <a:ext cx="8111498" cy="3880615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346E8202-05C5-4DFA-B47D-3AD28F836486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148623" y="5511600"/>
          <a:ext cx="2739292" cy="91440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369646">
                  <a:extLst>
                    <a:ext uri="{9D8B030D-6E8A-4147-A177-3AD203B41FA5}">
                      <a16:colId xmlns:a16="http://schemas.microsoft.com/office/drawing/2014/main" val="396700718"/>
                    </a:ext>
                  </a:extLst>
                </a:gridCol>
                <a:gridCol w="1369646">
                  <a:extLst>
                    <a:ext uri="{9D8B030D-6E8A-4147-A177-3AD203B41FA5}">
                      <a16:colId xmlns:a16="http://schemas.microsoft.com/office/drawing/2014/main" val="4064590076"/>
                    </a:ext>
                  </a:extLst>
                </a:gridCol>
              </a:tblGrid>
              <a:tr h="235613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9178201"/>
                  </a:ext>
                </a:extLst>
              </a:tr>
              <a:tr h="235613">
                <a:tc>
                  <a:txBody>
                    <a:bodyPr/>
                    <a:lstStyle/>
                    <a:p>
                      <a:r>
                        <a:rPr lang="en-US" sz="1400" dirty="0"/>
                        <a:t>Chi Squared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0.66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1105477"/>
                  </a:ext>
                </a:extLst>
              </a:tr>
              <a:tr h="235613">
                <a:tc>
                  <a:txBody>
                    <a:bodyPr/>
                    <a:lstStyle/>
                    <a:p>
                      <a:r>
                        <a:rPr lang="en-US" sz="1400" dirty="0"/>
                        <a:t>Correlation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-0.11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0185556"/>
                  </a:ext>
                </a:extLst>
              </a:tr>
            </a:tbl>
          </a:graphicData>
        </a:graphic>
      </p:graphicFrame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8256B030-344E-8A4C-B5B4-5086B7D56FDE}"/>
              </a:ext>
            </a:extLst>
          </p:cNvPr>
          <p:cNvSpPr txBox="1">
            <a:spLocks/>
          </p:cNvSpPr>
          <p:nvPr/>
        </p:nvSpPr>
        <p:spPr>
          <a:xfrm>
            <a:off x="8588521" y="1837365"/>
            <a:ext cx="2973953" cy="2962513"/>
          </a:xfrm>
          <a:prstGeom prst="roundRect">
            <a:avLst>
              <a:gd name="adj" fmla="val 2716"/>
            </a:avLst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lIns="91440" tIns="91440" bIns="91440">
            <a:spAutoFit/>
          </a:bodyPr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dirty="0">
                <a:solidFill>
                  <a:schemeClr val="bg1"/>
                </a:solidFill>
              </a:rPr>
              <a:t>In the West, housing prices continue to vary more wildly then unemployment.</a:t>
            </a:r>
          </a:p>
          <a:p>
            <a:r>
              <a:rPr lang="en-ZA" dirty="0">
                <a:solidFill>
                  <a:schemeClr val="bg1"/>
                </a:solidFill>
              </a:rPr>
              <a:t>Visually there is not a clear trend.</a:t>
            </a:r>
          </a:p>
          <a:p>
            <a:r>
              <a:rPr lang="en-ZA" dirty="0">
                <a:solidFill>
                  <a:schemeClr val="bg1"/>
                </a:solidFill>
              </a:rPr>
              <a:t>The correlation coefficient shows a slight inverse relationship between to the measures.</a:t>
            </a:r>
          </a:p>
        </p:txBody>
      </p:sp>
    </p:spTree>
    <p:extLst>
      <p:ext uri="{BB962C8B-B14F-4D97-AF65-F5344CB8AC3E}">
        <p14:creationId xmlns:p14="http://schemas.microsoft.com/office/powerpoint/2010/main" val="2087034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FB4D5-DA14-4F29-9320-2DE0A6B57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Unemployment Rates v Housing Prices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0939CAD-3598-4E95-B932-416186818B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089375"/>
            <a:ext cx="11328000" cy="467925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Regional view from Oct 2008 through June 2018 : South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0A34EBD-7DEA-4599-A81B-0A363A0E17F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17</a:t>
            </a:fld>
            <a:endParaRPr lang="en-ZA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748D3C-1E2A-4A84-8CF0-83E8A948D0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228" y="1594062"/>
            <a:ext cx="7870132" cy="3775107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6BBCCB15-0E13-42D7-8CB6-67E2E07770C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984500" y="5468350"/>
          <a:ext cx="2739292" cy="91440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369646">
                  <a:extLst>
                    <a:ext uri="{9D8B030D-6E8A-4147-A177-3AD203B41FA5}">
                      <a16:colId xmlns:a16="http://schemas.microsoft.com/office/drawing/2014/main" val="396700718"/>
                    </a:ext>
                  </a:extLst>
                </a:gridCol>
                <a:gridCol w="1369646">
                  <a:extLst>
                    <a:ext uri="{9D8B030D-6E8A-4147-A177-3AD203B41FA5}">
                      <a16:colId xmlns:a16="http://schemas.microsoft.com/office/drawing/2014/main" val="4064590076"/>
                    </a:ext>
                  </a:extLst>
                </a:gridCol>
              </a:tblGrid>
              <a:tr h="235613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9178201"/>
                  </a:ext>
                </a:extLst>
              </a:tr>
              <a:tr h="235613">
                <a:tc>
                  <a:txBody>
                    <a:bodyPr/>
                    <a:lstStyle/>
                    <a:p>
                      <a:r>
                        <a:rPr lang="en-US" sz="1400" dirty="0"/>
                        <a:t>Chi Squared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1105477"/>
                  </a:ext>
                </a:extLst>
              </a:tr>
              <a:tr h="235613">
                <a:tc>
                  <a:txBody>
                    <a:bodyPr/>
                    <a:lstStyle/>
                    <a:p>
                      <a:r>
                        <a:rPr lang="en-US" sz="1400" dirty="0"/>
                        <a:t>Correlation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0185556"/>
                  </a:ext>
                </a:extLst>
              </a:tr>
            </a:tbl>
          </a:graphicData>
        </a:graphic>
      </p:graphicFrame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8AFB36C6-A6E5-D444-81C9-4D817A490C77}"/>
              </a:ext>
            </a:extLst>
          </p:cNvPr>
          <p:cNvSpPr txBox="1">
            <a:spLocks/>
          </p:cNvSpPr>
          <p:nvPr/>
        </p:nvSpPr>
        <p:spPr>
          <a:xfrm>
            <a:off x="8421203" y="2603461"/>
            <a:ext cx="2973953" cy="2329613"/>
          </a:xfrm>
          <a:prstGeom prst="roundRect">
            <a:avLst>
              <a:gd name="adj" fmla="val 2716"/>
            </a:avLst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lIns="91440" tIns="91440" bIns="91440">
            <a:spAutoFit/>
          </a:bodyPr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dirty="0">
                <a:solidFill>
                  <a:schemeClr val="bg1"/>
                </a:solidFill>
              </a:rPr>
              <a:t>Similarly to the West, the South census region does not visually show a clear trend.</a:t>
            </a:r>
          </a:p>
          <a:p>
            <a:r>
              <a:rPr lang="en-ZA" dirty="0">
                <a:solidFill>
                  <a:schemeClr val="bg1"/>
                </a:solidFill>
              </a:rPr>
              <a:t>The correlation shows a slight relationship while the Chi squared an equal variance from the mean.</a:t>
            </a:r>
          </a:p>
        </p:txBody>
      </p:sp>
    </p:spTree>
    <p:extLst>
      <p:ext uri="{BB962C8B-B14F-4D97-AF65-F5344CB8AC3E}">
        <p14:creationId xmlns:p14="http://schemas.microsoft.com/office/powerpoint/2010/main" val="18913393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12" descr="Picture placeholder">
            <a:extLst>
              <a:ext uri="{FF2B5EF4-FFF2-40B4-BE49-F238E27FC236}">
                <a16:creationId xmlns:a16="http://schemas.microsoft.com/office/drawing/2014/main" id="{588C9C3E-7C4B-EA46-9848-A17249AC33B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15" name="Freeform 5" descr="Hollow accent">
            <a:extLst>
              <a:ext uri="{FF2B5EF4-FFF2-40B4-BE49-F238E27FC236}">
                <a16:creationId xmlns:a16="http://schemas.microsoft.com/office/drawing/2014/main" id="{10117390-DCFE-4FAE-B3FD-DAECFE779A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8713227" y="2049174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>
                <a:lumMod val="9500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31" name="TextBox 30" descr="Flag accent to title">
            <a:extLst>
              <a:ext uri="{FF2B5EF4-FFF2-40B4-BE49-F238E27FC236}">
                <a16:creationId xmlns:a16="http://schemas.microsoft.com/office/drawing/2014/main" id="{8FC2E368-898A-440B-A15C-4C5FB13C57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 flipH="1">
            <a:off x="1897242" y="2364840"/>
            <a:ext cx="2494930" cy="3139768"/>
          </a:xfrm>
          <a:custGeom>
            <a:avLst/>
            <a:gdLst>
              <a:gd name="connsiteX0" fmla="*/ 2000924 w 2494930"/>
              <a:gd name="connsiteY0" fmla="*/ 1087415 h 3139768"/>
              <a:gd name="connsiteX1" fmla="*/ 2072963 w 2494930"/>
              <a:gd name="connsiteY1" fmla="*/ 1129282 h 3139768"/>
              <a:gd name="connsiteX2" fmla="*/ 2304085 w 2494930"/>
              <a:gd name="connsiteY2" fmla="*/ 1529014 h 3139768"/>
              <a:gd name="connsiteX3" fmla="*/ 2304085 w 2494930"/>
              <a:gd name="connsiteY3" fmla="*/ 1610754 h 3139768"/>
              <a:gd name="connsiteX4" fmla="*/ 2072963 w 2494930"/>
              <a:gd name="connsiteY4" fmla="*/ 2010486 h 3139768"/>
              <a:gd name="connsiteX5" fmla="*/ 2000924 w 2494930"/>
              <a:gd name="connsiteY5" fmla="*/ 2052353 h 3139768"/>
              <a:gd name="connsiteX6" fmla="*/ 1537679 w 2494930"/>
              <a:gd name="connsiteY6" fmla="*/ 2052353 h 3139768"/>
              <a:gd name="connsiteX7" fmla="*/ 1466641 w 2494930"/>
              <a:gd name="connsiteY7" fmla="*/ 2010486 h 3139768"/>
              <a:gd name="connsiteX8" fmla="*/ 1234518 w 2494930"/>
              <a:gd name="connsiteY8" fmla="*/ 1610754 h 3139768"/>
              <a:gd name="connsiteX9" fmla="*/ 1234518 w 2494930"/>
              <a:gd name="connsiteY9" fmla="*/ 1529014 h 3139768"/>
              <a:gd name="connsiteX10" fmla="*/ 1466641 w 2494930"/>
              <a:gd name="connsiteY10" fmla="*/ 1129282 h 3139768"/>
              <a:gd name="connsiteX11" fmla="*/ 1537679 w 2494930"/>
              <a:gd name="connsiteY11" fmla="*/ 1087415 h 3139768"/>
              <a:gd name="connsiteX12" fmla="*/ 2000924 w 2494930"/>
              <a:gd name="connsiteY12" fmla="*/ 1087415 h 3139768"/>
              <a:gd name="connsiteX13" fmla="*/ 1516872 w 2494930"/>
              <a:gd name="connsiteY13" fmla="*/ 0 h 3139768"/>
              <a:gd name="connsiteX14" fmla="*/ 1481849 w 2494930"/>
              <a:gd name="connsiteY14" fmla="*/ 0 h 3139768"/>
              <a:gd name="connsiteX15" fmla="*/ 1237282 w 2494930"/>
              <a:gd name="connsiteY15" fmla="*/ 0 h 3139768"/>
              <a:gd name="connsiteX16" fmla="*/ 99481 w 2494930"/>
              <a:gd name="connsiteY16" fmla="*/ 0 h 3139768"/>
              <a:gd name="connsiteX17" fmla="*/ 0 w 2494930"/>
              <a:gd name="connsiteY17" fmla="*/ 100333 h 3139768"/>
              <a:gd name="connsiteX18" fmla="*/ 0 w 2494930"/>
              <a:gd name="connsiteY18" fmla="*/ 1039826 h 3139768"/>
              <a:gd name="connsiteX19" fmla="*/ 0 w 2494930"/>
              <a:gd name="connsiteY19" fmla="*/ 2099942 h 3139768"/>
              <a:gd name="connsiteX20" fmla="*/ 0 w 2494930"/>
              <a:gd name="connsiteY20" fmla="*/ 3039435 h 3139768"/>
              <a:gd name="connsiteX21" fmla="*/ 99481 w 2494930"/>
              <a:gd name="connsiteY21" fmla="*/ 3139768 h 3139768"/>
              <a:gd name="connsiteX22" fmla="*/ 1237282 w 2494930"/>
              <a:gd name="connsiteY22" fmla="*/ 3139768 h 3139768"/>
              <a:gd name="connsiteX23" fmla="*/ 1481849 w 2494930"/>
              <a:gd name="connsiteY23" fmla="*/ 3139768 h 3139768"/>
              <a:gd name="connsiteX24" fmla="*/ 1556045 w 2494930"/>
              <a:gd name="connsiteY24" fmla="*/ 3139768 h 3139768"/>
              <a:gd name="connsiteX25" fmla="*/ 1600213 w 2494930"/>
              <a:gd name="connsiteY25" fmla="*/ 3121251 h 3139768"/>
              <a:gd name="connsiteX26" fmla="*/ 1699900 w 2494930"/>
              <a:gd name="connsiteY26" fmla="*/ 3020706 h 3139768"/>
              <a:gd name="connsiteX27" fmla="*/ 2458009 w 2494930"/>
              <a:gd name="connsiteY27" fmla="*/ 1709539 h 3139768"/>
              <a:gd name="connsiteX28" fmla="*/ 2458009 w 2494930"/>
              <a:gd name="connsiteY28" fmla="*/ 1441420 h 3139768"/>
              <a:gd name="connsiteX29" fmla="*/ 1699900 w 2494930"/>
              <a:gd name="connsiteY29" fmla="*/ 130253 h 3139768"/>
              <a:gd name="connsiteX30" fmla="*/ 1535140 w 2494930"/>
              <a:gd name="connsiteY30" fmla="*/ 2427 h 3139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2494930" h="3139768">
                <a:moveTo>
                  <a:pt x="2000924" y="1087415"/>
                </a:moveTo>
                <a:cubicBezTo>
                  <a:pt x="2030940" y="1087415"/>
                  <a:pt x="2057955" y="1103365"/>
                  <a:pt x="2072963" y="1129282"/>
                </a:cubicBezTo>
                <a:cubicBezTo>
                  <a:pt x="2304085" y="1529014"/>
                  <a:pt x="2304085" y="1529014"/>
                  <a:pt x="2304085" y="1529014"/>
                </a:cubicBezTo>
                <a:cubicBezTo>
                  <a:pt x="2319093" y="1553935"/>
                  <a:pt x="2319093" y="1585834"/>
                  <a:pt x="2304085" y="1610754"/>
                </a:cubicBezTo>
                <a:cubicBezTo>
                  <a:pt x="2072963" y="2010486"/>
                  <a:pt x="2072963" y="2010486"/>
                  <a:pt x="2072963" y="2010486"/>
                </a:cubicBezTo>
                <a:cubicBezTo>
                  <a:pt x="2057955" y="2036404"/>
                  <a:pt x="2030940" y="2052353"/>
                  <a:pt x="2000924" y="2052353"/>
                </a:cubicBezTo>
                <a:cubicBezTo>
                  <a:pt x="1537679" y="2052353"/>
                  <a:pt x="1537679" y="2052353"/>
                  <a:pt x="1537679" y="2052353"/>
                </a:cubicBezTo>
                <a:cubicBezTo>
                  <a:pt x="1508663" y="2052353"/>
                  <a:pt x="1480649" y="2036404"/>
                  <a:pt x="1466641" y="2010486"/>
                </a:cubicBezTo>
                <a:cubicBezTo>
                  <a:pt x="1234518" y="1610754"/>
                  <a:pt x="1234518" y="1610754"/>
                  <a:pt x="1234518" y="1610754"/>
                </a:cubicBezTo>
                <a:cubicBezTo>
                  <a:pt x="1219510" y="1585834"/>
                  <a:pt x="1219510" y="1553935"/>
                  <a:pt x="1234518" y="1529014"/>
                </a:cubicBezTo>
                <a:cubicBezTo>
                  <a:pt x="1466641" y="1129282"/>
                  <a:pt x="1466641" y="1129282"/>
                  <a:pt x="1466641" y="1129282"/>
                </a:cubicBezTo>
                <a:cubicBezTo>
                  <a:pt x="1480649" y="1103365"/>
                  <a:pt x="1508663" y="1087415"/>
                  <a:pt x="1537679" y="1087415"/>
                </a:cubicBezTo>
                <a:cubicBezTo>
                  <a:pt x="2000924" y="1087415"/>
                  <a:pt x="2000924" y="1087415"/>
                  <a:pt x="2000924" y="1087415"/>
                </a:cubicBezTo>
                <a:close/>
                <a:moveTo>
                  <a:pt x="1516872" y="0"/>
                </a:moveTo>
                <a:lnTo>
                  <a:pt x="1481849" y="0"/>
                </a:lnTo>
                <a:lnTo>
                  <a:pt x="1237282" y="0"/>
                </a:lnTo>
                <a:lnTo>
                  <a:pt x="99481" y="0"/>
                </a:lnTo>
                <a:cubicBezTo>
                  <a:pt x="44540" y="0"/>
                  <a:pt x="0" y="44921"/>
                  <a:pt x="0" y="100333"/>
                </a:cubicBezTo>
                <a:lnTo>
                  <a:pt x="0" y="1039826"/>
                </a:lnTo>
                <a:lnTo>
                  <a:pt x="0" y="2099942"/>
                </a:lnTo>
                <a:lnTo>
                  <a:pt x="0" y="3039435"/>
                </a:lnTo>
                <a:cubicBezTo>
                  <a:pt x="0" y="3094847"/>
                  <a:pt x="44540" y="3139768"/>
                  <a:pt x="99481" y="3139768"/>
                </a:cubicBezTo>
                <a:lnTo>
                  <a:pt x="1237282" y="3139768"/>
                </a:lnTo>
                <a:lnTo>
                  <a:pt x="1481849" y="3139768"/>
                </a:lnTo>
                <a:lnTo>
                  <a:pt x="1556045" y="3139768"/>
                </a:lnTo>
                <a:lnTo>
                  <a:pt x="1600213" y="3121251"/>
                </a:lnTo>
                <a:cubicBezTo>
                  <a:pt x="1640826" y="3097545"/>
                  <a:pt x="1675286" y="3063213"/>
                  <a:pt x="1699900" y="3020706"/>
                </a:cubicBezTo>
                <a:cubicBezTo>
                  <a:pt x="1699900" y="3020706"/>
                  <a:pt x="1699900" y="3020706"/>
                  <a:pt x="2458009" y="1709539"/>
                </a:cubicBezTo>
                <a:cubicBezTo>
                  <a:pt x="2507237" y="1627796"/>
                  <a:pt x="2507237" y="1523164"/>
                  <a:pt x="2458009" y="1441420"/>
                </a:cubicBezTo>
                <a:cubicBezTo>
                  <a:pt x="2458009" y="1441420"/>
                  <a:pt x="2458009" y="1441420"/>
                  <a:pt x="1699900" y="130253"/>
                </a:cubicBezTo>
                <a:cubicBezTo>
                  <a:pt x="1662979" y="66493"/>
                  <a:pt x="1603905" y="21126"/>
                  <a:pt x="1535140" y="2427"/>
                </a:cubicBezTo>
                <a:close/>
              </a:path>
            </a:pathLst>
          </a:custGeom>
          <a:gradFill>
            <a:gsLst>
              <a:gs pos="100000">
                <a:schemeClr val="tx1">
                  <a:lumMod val="75000"/>
                  <a:lumOff val="25000"/>
                </a:schemeClr>
              </a:gs>
              <a:gs pos="0">
                <a:schemeClr val="tx1"/>
              </a:gs>
            </a:gsLst>
            <a:lin ang="0" scaled="0"/>
          </a:gradFill>
          <a:ln w="3175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wrap="square" lIns="180000" tIns="288000" rIns="180000" bIns="180000" rtlCol="0" anchor="t">
            <a:no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5000" b="1" kern="1200" spc="-3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ZA" dirty="0"/>
          </a:p>
        </p:txBody>
      </p:sp>
      <p:sp>
        <p:nvSpPr>
          <p:cNvPr id="21" name="Isosceles Triangle 20" descr="Shadow accent to title">
            <a:extLst>
              <a:ext uri="{FF2B5EF4-FFF2-40B4-BE49-F238E27FC236}">
                <a16:creationId xmlns:a16="http://schemas.microsoft.com/office/drawing/2014/main" id="{59A98ED3-718C-409B-BC1D-07842F9F58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 flipH="1">
            <a:off x="3915924" y="4962520"/>
            <a:ext cx="476249" cy="424971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66117" y="1816509"/>
            <a:ext cx="4459766" cy="3146839"/>
          </a:xfrm>
        </p:spPr>
        <p:txBody>
          <a:bodyPr/>
          <a:lstStyle/>
          <a:p>
            <a:r>
              <a:rPr lang="en-ZA" dirty="0"/>
              <a:t>Personal Income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964141-6F81-4947-A236-746D94ED3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27656" y="6277243"/>
            <a:ext cx="464344" cy="400188"/>
          </a:xfrm>
        </p:spPr>
        <p:txBody>
          <a:bodyPr/>
          <a:lstStyle/>
          <a:p>
            <a:fld id="{19B51A1E-902D-48AF-9020-955120F399B6}" type="slidenum">
              <a:rPr lang="en-ZA" smtClean="0"/>
              <a:pPr/>
              <a:t>18</a:t>
            </a:fld>
            <a:endParaRPr lang="en-ZA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6EBC89B0-8581-2F48-80AE-21746337CEB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6328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0A34EBD-7DEA-4599-A81B-0A363A0E17F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19</a:t>
            </a:fld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3FB4D5-DA14-4F29-9320-2DE0A6B571B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52488" y="431800"/>
            <a:ext cx="11339512" cy="431800"/>
          </a:xfrm>
        </p:spPr>
        <p:txBody>
          <a:bodyPr/>
          <a:lstStyle/>
          <a:p>
            <a:r>
              <a:rPr lang="en-ZA" dirty="0"/>
              <a:t>Annual US Income VS Housing Prices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9D0F75-42B5-4960-8C3A-291285872DAF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852488" y="1008063"/>
            <a:ext cx="11339512" cy="360362"/>
          </a:xfrm>
        </p:spPr>
        <p:txBody>
          <a:bodyPr/>
          <a:lstStyle/>
          <a:p>
            <a:pPr marL="0" indent="0">
              <a:buNone/>
            </a:pPr>
            <a:r>
              <a:rPr lang="en-ZA" dirty="0"/>
              <a:t>The below graphs depicts the annual US income against US Housing Prices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C48518E-5786-4F6F-8F77-AC95226F1732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794764" y="1446398"/>
            <a:ext cx="6648450" cy="22971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08318CD-8FC9-4159-80F8-33FEBD1300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764" y="3821484"/>
            <a:ext cx="6648811" cy="2604516"/>
          </a:xfrm>
          <a:prstGeom prst="rect">
            <a:avLst/>
          </a:prstGeom>
        </p:spPr>
      </p:pic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EE6B626E-9C1E-D749-BFC6-5C7F14C92ECD}"/>
              </a:ext>
            </a:extLst>
          </p:cNvPr>
          <p:cNvSpPr txBox="1">
            <a:spLocks/>
          </p:cNvSpPr>
          <p:nvPr/>
        </p:nvSpPr>
        <p:spPr>
          <a:xfrm>
            <a:off x="8098278" y="1512888"/>
            <a:ext cx="2973953" cy="4861215"/>
          </a:xfrm>
          <a:prstGeom prst="roundRect">
            <a:avLst>
              <a:gd name="adj" fmla="val 2716"/>
            </a:avLst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lIns="91440" tIns="91440" bIns="91440">
            <a:spAutoFit/>
          </a:bodyPr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dirty="0">
                <a:solidFill>
                  <a:schemeClr val="bg1"/>
                </a:solidFill>
              </a:rPr>
              <a:t>The annual Income has seen steady and gradual increase till 2017 </a:t>
            </a:r>
          </a:p>
          <a:p>
            <a:r>
              <a:rPr lang="en-ZA" dirty="0">
                <a:solidFill>
                  <a:schemeClr val="bg1"/>
                </a:solidFill>
              </a:rPr>
              <a:t>The Annual  US housing prices also show steady growth with major downfall around 2008</a:t>
            </a:r>
          </a:p>
          <a:p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Corr</a:t>
            </a:r>
            <a:r>
              <a:rPr lang="en-US" dirty="0">
                <a:solidFill>
                  <a:schemeClr val="bg1"/>
                </a:solidFill>
              </a:rPr>
              <a:t> (Graph1)= 0.9874363971778967</a:t>
            </a:r>
            <a:endParaRPr lang="en-ZA" dirty="0">
              <a:solidFill>
                <a:schemeClr val="bg1"/>
              </a:solidFill>
            </a:endParaRPr>
          </a:p>
          <a:p>
            <a:endParaRPr lang="en-ZA" dirty="0">
              <a:solidFill>
                <a:schemeClr val="bg1"/>
              </a:solidFill>
            </a:endParaRPr>
          </a:p>
          <a:p>
            <a:r>
              <a:rPr lang="en-ZA" dirty="0">
                <a:solidFill>
                  <a:schemeClr val="bg1"/>
                </a:solidFill>
              </a:rPr>
              <a:t>The second Graph depicts the year on year change in Income and Household prices.</a:t>
            </a:r>
          </a:p>
          <a:p>
            <a:r>
              <a:rPr lang="en-US" dirty="0" err="1">
                <a:solidFill>
                  <a:schemeClr val="bg1"/>
                </a:solidFill>
              </a:rPr>
              <a:t>Corr</a:t>
            </a:r>
            <a:r>
              <a:rPr lang="en-US" dirty="0">
                <a:solidFill>
                  <a:schemeClr val="bg1"/>
                </a:solidFill>
              </a:rPr>
              <a:t> (Graph2)= 0.562822727768101</a:t>
            </a:r>
            <a:endParaRPr lang="en-ZA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92513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Divider slide image">
            <a:extLst>
              <a:ext uri="{FF2B5EF4-FFF2-40B4-BE49-F238E27FC236}">
                <a16:creationId xmlns:a16="http://schemas.microsoft.com/office/drawing/2014/main" id="{177FEC3E-B2FE-9045-8D49-89B1E3D20CB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24" name="TextBox 23" descr="Accent piece to title box">
            <a:extLst>
              <a:ext uri="{FF2B5EF4-FFF2-40B4-BE49-F238E27FC236}">
                <a16:creationId xmlns:a16="http://schemas.microsoft.com/office/drawing/2014/main" id="{993B1474-02E3-4509-B5C5-84427653BA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>
            <a:off x="11387102" y="2928857"/>
            <a:ext cx="804898" cy="3140150"/>
          </a:xfrm>
          <a:custGeom>
            <a:avLst/>
            <a:gdLst>
              <a:gd name="connsiteX0" fmla="*/ 99480 w 804898"/>
              <a:gd name="connsiteY0" fmla="*/ 0 h 3140150"/>
              <a:gd name="connsiteX1" fmla="*/ 804898 w 804898"/>
              <a:gd name="connsiteY1" fmla="*/ 0 h 3140150"/>
              <a:gd name="connsiteX2" fmla="*/ 804898 w 804898"/>
              <a:gd name="connsiteY2" fmla="*/ 357262 h 3140150"/>
              <a:gd name="connsiteX3" fmla="*/ 804898 w 804898"/>
              <a:gd name="connsiteY3" fmla="*/ 2782888 h 3140150"/>
              <a:gd name="connsiteX4" fmla="*/ 804898 w 804898"/>
              <a:gd name="connsiteY4" fmla="*/ 3140150 h 3140150"/>
              <a:gd name="connsiteX5" fmla="*/ 99480 w 804898"/>
              <a:gd name="connsiteY5" fmla="*/ 3140150 h 3140150"/>
              <a:gd name="connsiteX6" fmla="*/ 0 w 804898"/>
              <a:gd name="connsiteY6" fmla="*/ 3013250 h 3140150"/>
              <a:gd name="connsiteX7" fmla="*/ 0 w 804898"/>
              <a:gd name="connsiteY7" fmla="*/ 2655988 h 3140150"/>
              <a:gd name="connsiteX8" fmla="*/ 0 w 804898"/>
              <a:gd name="connsiteY8" fmla="*/ 484162 h 3140150"/>
              <a:gd name="connsiteX9" fmla="*/ 0 w 804898"/>
              <a:gd name="connsiteY9" fmla="*/ 126900 h 3140150"/>
              <a:gd name="connsiteX10" fmla="*/ 99480 w 804898"/>
              <a:gd name="connsiteY10" fmla="*/ 0 h 3140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04898" h="3140150">
                <a:moveTo>
                  <a:pt x="99480" y="0"/>
                </a:moveTo>
                <a:lnTo>
                  <a:pt x="804898" y="0"/>
                </a:lnTo>
                <a:lnTo>
                  <a:pt x="804898" y="357262"/>
                </a:lnTo>
                <a:lnTo>
                  <a:pt x="804898" y="2782888"/>
                </a:lnTo>
                <a:lnTo>
                  <a:pt x="804898" y="3140150"/>
                </a:lnTo>
                <a:lnTo>
                  <a:pt x="99480" y="3140150"/>
                </a:lnTo>
                <a:cubicBezTo>
                  <a:pt x="44539" y="3140150"/>
                  <a:pt x="0" y="3083334"/>
                  <a:pt x="0" y="3013250"/>
                </a:cubicBezTo>
                <a:lnTo>
                  <a:pt x="0" y="2655988"/>
                </a:lnTo>
                <a:lnTo>
                  <a:pt x="0" y="484162"/>
                </a:lnTo>
                <a:lnTo>
                  <a:pt x="0" y="126900"/>
                </a:lnTo>
                <a:cubicBezTo>
                  <a:pt x="0" y="56816"/>
                  <a:pt x="44539" y="0"/>
                  <a:pt x="99480" y="0"/>
                </a:cubicBezTo>
                <a:close/>
              </a:path>
            </a:pathLst>
          </a:custGeom>
          <a:gradFill>
            <a:gsLst>
              <a:gs pos="100000">
                <a:schemeClr val="tx1">
                  <a:lumMod val="75000"/>
                  <a:lumOff val="25000"/>
                </a:schemeClr>
              </a:gs>
              <a:gs pos="0">
                <a:schemeClr val="tx1"/>
              </a:gs>
            </a:gsLst>
            <a:lin ang="0" scaled="0"/>
          </a:gradFill>
          <a:ln w="3175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wrap="square" lIns="180000" tIns="288000" rIns="180000" bIns="180000" rtlCol="0" anchor="t">
            <a:no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5000" b="1" kern="1200" spc="-3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ZA" dirty="0"/>
          </a:p>
        </p:txBody>
      </p:sp>
      <p:sp>
        <p:nvSpPr>
          <p:cNvPr id="18" name="Isosceles Triangle 17" descr="Shadow for title box">
            <a:extLst>
              <a:ext uri="{FF2B5EF4-FFF2-40B4-BE49-F238E27FC236}">
                <a16:creationId xmlns:a16="http://schemas.microsoft.com/office/drawing/2014/main" id="{FAB4748B-F532-4C70-827A-5FEA8C0843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11391864" y="5548307"/>
            <a:ext cx="450092" cy="424971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25293" y="2408157"/>
            <a:ext cx="4459766" cy="3146839"/>
          </a:xfrm>
        </p:spPr>
        <p:txBody>
          <a:bodyPr/>
          <a:lstStyle/>
          <a:p>
            <a:r>
              <a:rPr lang="en-ZA" dirty="0"/>
              <a:t>Executive Summary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15" name="Freeform 5" descr="Accent block">
            <a:extLst>
              <a:ext uri="{FF2B5EF4-FFF2-40B4-BE49-F238E27FC236}">
                <a16:creationId xmlns:a16="http://schemas.microsoft.com/office/drawing/2014/main" id="{7746F873-A4ED-4E4C-BB89-CA0FBB9E95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456656" y="5118766"/>
            <a:ext cx="751030" cy="65906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6" name="Freeform 5" descr="Hollow accent block">
            <a:extLst>
              <a:ext uri="{FF2B5EF4-FFF2-40B4-BE49-F238E27FC236}">
                <a16:creationId xmlns:a16="http://schemas.microsoft.com/office/drawing/2014/main" id="{E0D7A780-33BC-4E68-9763-AB62376D5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1779027" y="1160174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D5A594-D852-43BB-B591-E9D902725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2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40916746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0A34EBD-7DEA-4599-A81B-0A363A0E17F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20</a:t>
            </a:fld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3FB4D5-DA14-4F29-9320-2DE0A6B571B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52488" y="431800"/>
            <a:ext cx="11339512" cy="431800"/>
          </a:xfrm>
        </p:spPr>
        <p:txBody>
          <a:bodyPr/>
          <a:lstStyle/>
          <a:p>
            <a:r>
              <a:rPr lang="en-ZA" dirty="0"/>
              <a:t>Annual US Income VS Housing Prices  Region Level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9D0F75-42B5-4960-8C3A-291285872DAF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852488" y="1008062"/>
            <a:ext cx="7000040" cy="492069"/>
          </a:xfrm>
        </p:spPr>
        <p:txBody>
          <a:bodyPr/>
          <a:lstStyle/>
          <a:p>
            <a:pPr marL="0" indent="0">
              <a:buNone/>
            </a:pPr>
            <a:r>
              <a:rPr lang="en-ZA" dirty="0"/>
              <a:t>The below graphs depicts the annual US income against US Housing Prices for West and Mid West Region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963D8F3-ACEC-4C7F-9CA6-BA8CCFD2E2D8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215341" y="1932132"/>
            <a:ext cx="3878263" cy="19399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12ED2E0-59D1-4B00-8815-D7F3DC1BD3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341" y="3941804"/>
            <a:ext cx="3879458" cy="187509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45A574A-F46C-4FC1-92FA-432FB11F40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0003" y="3941804"/>
            <a:ext cx="3955592" cy="187509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EDFA159-A6FF-45CC-B144-99E23DBD69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41486" y="1932133"/>
            <a:ext cx="3955591" cy="1947202"/>
          </a:xfrm>
          <a:prstGeom prst="rect">
            <a:avLst/>
          </a:prstGeom>
        </p:spPr>
      </p:pic>
      <p:sp>
        <p:nvSpPr>
          <p:cNvPr id="16" name="Content Placeholder 4">
            <a:extLst>
              <a:ext uri="{FF2B5EF4-FFF2-40B4-BE49-F238E27FC236}">
                <a16:creationId xmlns:a16="http://schemas.microsoft.com/office/drawing/2014/main" id="{FC62DAA2-44F5-A144-97C6-AABF962FE6C7}"/>
              </a:ext>
            </a:extLst>
          </p:cNvPr>
          <p:cNvSpPr txBox="1">
            <a:spLocks/>
          </p:cNvSpPr>
          <p:nvPr/>
        </p:nvSpPr>
        <p:spPr>
          <a:xfrm>
            <a:off x="8483760" y="1285179"/>
            <a:ext cx="2973953" cy="5313249"/>
          </a:xfrm>
          <a:prstGeom prst="roundRect">
            <a:avLst>
              <a:gd name="adj" fmla="val 2716"/>
            </a:avLst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lIns="91440" tIns="91440" bIns="91440">
            <a:spAutoFit/>
          </a:bodyPr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dirty="0">
                <a:solidFill>
                  <a:schemeClr val="bg1"/>
                </a:solidFill>
              </a:rPr>
              <a:t>Early 70’s – The income  was higher than the housing price for West &amp; MW region </a:t>
            </a:r>
          </a:p>
          <a:p>
            <a:r>
              <a:rPr lang="en-ZA" dirty="0">
                <a:solidFill>
                  <a:schemeClr val="bg1"/>
                </a:solidFill>
              </a:rPr>
              <a:t>The normalised data show more dips for Housing prices in West than in Mid west </a:t>
            </a:r>
          </a:p>
          <a:p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Corr</a:t>
            </a:r>
            <a:r>
              <a:rPr lang="en-US" dirty="0">
                <a:solidFill>
                  <a:schemeClr val="bg1"/>
                </a:solidFill>
              </a:rPr>
              <a:t> West = 0.9430650391911549</a:t>
            </a:r>
            <a:endParaRPr lang="en-ZA" dirty="0">
              <a:solidFill>
                <a:schemeClr val="bg1"/>
              </a:solidFill>
            </a:endParaRPr>
          </a:p>
          <a:p>
            <a:r>
              <a:rPr lang="en-ZA" dirty="0" err="1">
                <a:solidFill>
                  <a:schemeClr val="bg1"/>
                </a:solidFill>
              </a:rPr>
              <a:t>Corr</a:t>
            </a:r>
            <a:r>
              <a:rPr lang="en-ZA" dirty="0">
                <a:solidFill>
                  <a:schemeClr val="bg1"/>
                </a:solidFill>
              </a:rPr>
              <a:t> West(Norm)=</a:t>
            </a:r>
            <a:r>
              <a:rPr lang="en-US" dirty="0">
                <a:solidFill>
                  <a:schemeClr val="bg1"/>
                </a:solidFill>
              </a:rPr>
              <a:t>0.33453760202008065</a:t>
            </a:r>
            <a:endParaRPr lang="en-ZA" dirty="0">
              <a:solidFill>
                <a:schemeClr val="bg1"/>
              </a:solidFill>
            </a:endParaRPr>
          </a:p>
          <a:p>
            <a:r>
              <a:rPr lang="en-US" dirty="0" err="1">
                <a:solidFill>
                  <a:schemeClr val="bg1"/>
                </a:solidFill>
              </a:rPr>
              <a:t>Corr</a:t>
            </a:r>
            <a:r>
              <a:rPr lang="en-US" dirty="0">
                <a:solidFill>
                  <a:schemeClr val="bg1"/>
                </a:solidFill>
              </a:rPr>
              <a:t> M-West = 0.9016640812020873</a:t>
            </a:r>
          </a:p>
          <a:p>
            <a:r>
              <a:rPr lang="en-US" dirty="0" err="1">
                <a:solidFill>
                  <a:schemeClr val="bg1"/>
                </a:solidFill>
              </a:rPr>
              <a:t>Corr</a:t>
            </a:r>
            <a:r>
              <a:rPr lang="en-US" dirty="0">
                <a:solidFill>
                  <a:schemeClr val="bg1"/>
                </a:solidFill>
              </a:rPr>
              <a:t> M-West (Norm)=0.2607926346973953</a:t>
            </a:r>
            <a:endParaRPr lang="en-ZA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07044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0A34EBD-7DEA-4599-A81B-0A363A0E17F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21</a:t>
            </a:fld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3FB4D5-DA14-4F29-9320-2DE0A6B571B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52488" y="431800"/>
            <a:ext cx="11339512" cy="431800"/>
          </a:xfrm>
        </p:spPr>
        <p:txBody>
          <a:bodyPr/>
          <a:lstStyle/>
          <a:p>
            <a:r>
              <a:rPr lang="en-ZA" dirty="0"/>
              <a:t>Annual US Income VS Housing Prices  Region Level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9D0F75-42B5-4960-8C3A-291285872DAF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852488" y="1008063"/>
            <a:ext cx="8847693" cy="359937"/>
          </a:xfrm>
        </p:spPr>
        <p:txBody>
          <a:bodyPr/>
          <a:lstStyle/>
          <a:p>
            <a:pPr marL="0" indent="0">
              <a:buNone/>
            </a:pPr>
            <a:r>
              <a:rPr lang="en-ZA" dirty="0"/>
              <a:t>The below graphs depicts the annual US income against US Housing Prices North East and South Region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41B3E1C-F636-4FA8-B80A-5E354C8CE9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472" y="1766524"/>
            <a:ext cx="4010278" cy="21168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97BD8A5-A4B0-4EEF-8E80-A971CE1A6B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3749" y="1766524"/>
            <a:ext cx="3901607" cy="21168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306F091-4C08-49DE-ACA3-291D9501FB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472" y="4027348"/>
            <a:ext cx="4010277" cy="221408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263A094-FB74-4549-A1DC-5406B2F4FB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1369" y="4027347"/>
            <a:ext cx="3901607" cy="2214081"/>
          </a:xfrm>
          <a:prstGeom prst="rect">
            <a:avLst/>
          </a:prstGeom>
        </p:spPr>
      </p:pic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01F9C8DA-629E-A64D-A1AD-19B830DC99DF}"/>
              </a:ext>
            </a:extLst>
          </p:cNvPr>
          <p:cNvSpPr txBox="1">
            <a:spLocks/>
          </p:cNvSpPr>
          <p:nvPr/>
        </p:nvSpPr>
        <p:spPr>
          <a:xfrm>
            <a:off x="8550475" y="1913190"/>
            <a:ext cx="2973953" cy="4228314"/>
          </a:xfrm>
          <a:prstGeom prst="roundRect">
            <a:avLst>
              <a:gd name="adj" fmla="val 2716"/>
            </a:avLst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lIns="91440" tIns="91440" bIns="91440">
            <a:spAutoFit/>
          </a:bodyPr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dirty="0">
                <a:solidFill>
                  <a:schemeClr val="bg1"/>
                </a:solidFill>
              </a:rPr>
              <a:t>North East region seems most volatile from all the 4 regions with max housing prices dip</a:t>
            </a:r>
          </a:p>
          <a:p>
            <a:r>
              <a:rPr lang="en-US" dirty="0" err="1">
                <a:solidFill>
                  <a:schemeClr val="bg1"/>
                </a:solidFill>
              </a:rPr>
              <a:t>Corr</a:t>
            </a:r>
            <a:r>
              <a:rPr lang="en-US" dirty="0">
                <a:solidFill>
                  <a:schemeClr val="bg1"/>
                </a:solidFill>
              </a:rPr>
              <a:t> NE = 0.9049753354900574</a:t>
            </a:r>
            <a:endParaRPr lang="en-ZA" dirty="0">
              <a:solidFill>
                <a:schemeClr val="bg1"/>
              </a:solidFill>
            </a:endParaRPr>
          </a:p>
          <a:p>
            <a:r>
              <a:rPr lang="en-ZA" dirty="0" err="1">
                <a:solidFill>
                  <a:schemeClr val="bg1"/>
                </a:solidFill>
              </a:rPr>
              <a:t>Corr</a:t>
            </a:r>
            <a:r>
              <a:rPr lang="en-ZA" dirty="0">
                <a:solidFill>
                  <a:schemeClr val="bg1"/>
                </a:solidFill>
              </a:rPr>
              <a:t> NE(Norm)=</a:t>
            </a:r>
            <a:r>
              <a:rPr lang="en-US" dirty="0">
                <a:solidFill>
                  <a:schemeClr val="bg1"/>
                </a:solidFill>
              </a:rPr>
              <a:t>0.10368327318093802</a:t>
            </a:r>
            <a:endParaRPr lang="en-ZA" dirty="0">
              <a:solidFill>
                <a:schemeClr val="bg1"/>
              </a:solidFill>
            </a:endParaRPr>
          </a:p>
          <a:p>
            <a:r>
              <a:rPr lang="en-US" dirty="0" err="1">
                <a:solidFill>
                  <a:schemeClr val="bg1"/>
                </a:solidFill>
              </a:rPr>
              <a:t>Corr</a:t>
            </a:r>
            <a:r>
              <a:rPr lang="en-US" dirty="0">
                <a:solidFill>
                  <a:schemeClr val="bg1"/>
                </a:solidFill>
              </a:rPr>
              <a:t> South = 0.9195335517729698</a:t>
            </a:r>
          </a:p>
          <a:p>
            <a:r>
              <a:rPr lang="en-US" dirty="0" err="1">
                <a:solidFill>
                  <a:schemeClr val="bg1"/>
                </a:solidFill>
              </a:rPr>
              <a:t>Corr</a:t>
            </a:r>
            <a:r>
              <a:rPr lang="en-US" dirty="0">
                <a:solidFill>
                  <a:schemeClr val="bg1"/>
                </a:solidFill>
              </a:rPr>
              <a:t> South(Norm)=0.29477451905592733</a:t>
            </a:r>
            <a:endParaRPr lang="en-ZA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2404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12" descr="Picture placeholder">
            <a:extLst>
              <a:ext uri="{FF2B5EF4-FFF2-40B4-BE49-F238E27FC236}">
                <a16:creationId xmlns:a16="http://schemas.microsoft.com/office/drawing/2014/main" id="{588C9C3E-7C4B-EA46-9848-A17249AC33B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15" name="Freeform 5" descr="Hollow accent">
            <a:extLst>
              <a:ext uri="{FF2B5EF4-FFF2-40B4-BE49-F238E27FC236}">
                <a16:creationId xmlns:a16="http://schemas.microsoft.com/office/drawing/2014/main" id="{10117390-DCFE-4FAE-B3FD-DAECFE779A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8713227" y="2049174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>
                <a:lumMod val="9500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31" name="TextBox 30" descr="Flag accent to title">
            <a:extLst>
              <a:ext uri="{FF2B5EF4-FFF2-40B4-BE49-F238E27FC236}">
                <a16:creationId xmlns:a16="http://schemas.microsoft.com/office/drawing/2014/main" id="{8FC2E368-898A-440B-A15C-4C5FB13C57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 flipH="1">
            <a:off x="1897242" y="2364840"/>
            <a:ext cx="2494930" cy="3139768"/>
          </a:xfrm>
          <a:custGeom>
            <a:avLst/>
            <a:gdLst>
              <a:gd name="connsiteX0" fmla="*/ 2000924 w 2494930"/>
              <a:gd name="connsiteY0" fmla="*/ 1087415 h 3139768"/>
              <a:gd name="connsiteX1" fmla="*/ 2072963 w 2494930"/>
              <a:gd name="connsiteY1" fmla="*/ 1129282 h 3139768"/>
              <a:gd name="connsiteX2" fmla="*/ 2304085 w 2494930"/>
              <a:gd name="connsiteY2" fmla="*/ 1529014 h 3139768"/>
              <a:gd name="connsiteX3" fmla="*/ 2304085 w 2494930"/>
              <a:gd name="connsiteY3" fmla="*/ 1610754 h 3139768"/>
              <a:gd name="connsiteX4" fmla="*/ 2072963 w 2494930"/>
              <a:gd name="connsiteY4" fmla="*/ 2010486 h 3139768"/>
              <a:gd name="connsiteX5" fmla="*/ 2000924 w 2494930"/>
              <a:gd name="connsiteY5" fmla="*/ 2052353 h 3139768"/>
              <a:gd name="connsiteX6" fmla="*/ 1537679 w 2494930"/>
              <a:gd name="connsiteY6" fmla="*/ 2052353 h 3139768"/>
              <a:gd name="connsiteX7" fmla="*/ 1466641 w 2494930"/>
              <a:gd name="connsiteY7" fmla="*/ 2010486 h 3139768"/>
              <a:gd name="connsiteX8" fmla="*/ 1234518 w 2494930"/>
              <a:gd name="connsiteY8" fmla="*/ 1610754 h 3139768"/>
              <a:gd name="connsiteX9" fmla="*/ 1234518 w 2494930"/>
              <a:gd name="connsiteY9" fmla="*/ 1529014 h 3139768"/>
              <a:gd name="connsiteX10" fmla="*/ 1466641 w 2494930"/>
              <a:gd name="connsiteY10" fmla="*/ 1129282 h 3139768"/>
              <a:gd name="connsiteX11" fmla="*/ 1537679 w 2494930"/>
              <a:gd name="connsiteY11" fmla="*/ 1087415 h 3139768"/>
              <a:gd name="connsiteX12" fmla="*/ 2000924 w 2494930"/>
              <a:gd name="connsiteY12" fmla="*/ 1087415 h 3139768"/>
              <a:gd name="connsiteX13" fmla="*/ 1516872 w 2494930"/>
              <a:gd name="connsiteY13" fmla="*/ 0 h 3139768"/>
              <a:gd name="connsiteX14" fmla="*/ 1481849 w 2494930"/>
              <a:gd name="connsiteY14" fmla="*/ 0 h 3139768"/>
              <a:gd name="connsiteX15" fmla="*/ 1237282 w 2494930"/>
              <a:gd name="connsiteY15" fmla="*/ 0 h 3139768"/>
              <a:gd name="connsiteX16" fmla="*/ 99481 w 2494930"/>
              <a:gd name="connsiteY16" fmla="*/ 0 h 3139768"/>
              <a:gd name="connsiteX17" fmla="*/ 0 w 2494930"/>
              <a:gd name="connsiteY17" fmla="*/ 100333 h 3139768"/>
              <a:gd name="connsiteX18" fmla="*/ 0 w 2494930"/>
              <a:gd name="connsiteY18" fmla="*/ 1039826 h 3139768"/>
              <a:gd name="connsiteX19" fmla="*/ 0 w 2494930"/>
              <a:gd name="connsiteY19" fmla="*/ 2099942 h 3139768"/>
              <a:gd name="connsiteX20" fmla="*/ 0 w 2494930"/>
              <a:gd name="connsiteY20" fmla="*/ 3039435 h 3139768"/>
              <a:gd name="connsiteX21" fmla="*/ 99481 w 2494930"/>
              <a:gd name="connsiteY21" fmla="*/ 3139768 h 3139768"/>
              <a:gd name="connsiteX22" fmla="*/ 1237282 w 2494930"/>
              <a:gd name="connsiteY22" fmla="*/ 3139768 h 3139768"/>
              <a:gd name="connsiteX23" fmla="*/ 1481849 w 2494930"/>
              <a:gd name="connsiteY23" fmla="*/ 3139768 h 3139768"/>
              <a:gd name="connsiteX24" fmla="*/ 1556045 w 2494930"/>
              <a:gd name="connsiteY24" fmla="*/ 3139768 h 3139768"/>
              <a:gd name="connsiteX25" fmla="*/ 1600213 w 2494930"/>
              <a:gd name="connsiteY25" fmla="*/ 3121251 h 3139768"/>
              <a:gd name="connsiteX26" fmla="*/ 1699900 w 2494930"/>
              <a:gd name="connsiteY26" fmla="*/ 3020706 h 3139768"/>
              <a:gd name="connsiteX27" fmla="*/ 2458009 w 2494930"/>
              <a:gd name="connsiteY27" fmla="*/ 1709539 h 3139768"/>
              <a:gd name="connsiteX28" fmla="*/ 2458009 w 2494930"/>
              <a:gd name="connsiteY28" fmla="*/ 1441420 h 3139768"/>
              <a:gd name="connsiteX29" fmla="*/ 1699900 w 2494930"/>
              <a:gd name="connsiteY29" fmla="*/ 130253 h 3139768"/>
              <a:gd name="connsiteX30" fmla="*/ 1535140 w 2494930"/>
              <a:gd name="connsiteY30" fmla="*/ 2427 h 3139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2494930" h="3139768">
                <a:moveTo>
                  <a:pt x="2000924" y="1087415"/>
                </a:moveTo>
                <a:cubicBezTo>
                  <a:pt x="2030940" y="1087415"/>
                  <a:pt x="2057955" y="1103365"/>
                  <a:pt x="2072963" y="1129282"/>
                </a:cubicBezTo>
                <a:cubicBezTo>
                  <a:pt x="2304085" y="1529014"/>
                  <a:pt x="2304085" y="1529014"/>
                  <a:pt x="2304085" y="1529014"/>
                </a:cubicBezTo>
                <a:cubicBezTo>
                  <a:pt x="2319093" y="1553935"/>
                  <a:pt x="2319093" y="1585834"/>
                  <a:pt x="2304085" y="1610754"/>
                </a:cubicBezTo>
                <a:cubicBezTo>
                  <a:pt x="2072963" y="2010486"/>
                  <a:pt x="2072963" y="2010486"/>
                  <a:pt x="2072963" y="2010486"/>
                </a:cubicBezTo>
                <a:cubicBezTo>
                  <a:pt x="2057955" y="2036404"/>
                  <a:pt x="2030940" y="2052353"/>
                  <a:pt x="2000924" y="2052353"/>
                </a:cubicBezTo>
                <a:cubicBezTo>
                  <a:pt x="1537679" y="2052353"/>
                  <a:pt x="1537679" y="2052353"/>
                  <a:pt x="1537679" y="2052353"/>
                </a:cubicBezTo>
                <a:cubicBezTo>
                  <a:pt x="1508663" y="2052353"/>
                  <a:pt x="1480649" y="2036404"/>
                  <a:pt x="1466641" y="2010486"/>
                </a:cubicBezTo>
                <a:cubicBezTo>
                  <a:pt x="1234518" y="1610754"/>
                  <a:pt x="1234518" y="1610754"/>
                  <a:pt x="1234518" y="1610754"/>
                </a:cubicBezTo>
                <a:cubicBezTo>
                  <a:pt x="1219510" y="1585834"/>
                  <a:pt x="1219510" y="1553935"/>
                  <a:pt x="1234518" y="1529014"/>
                </a:cubicBezTo>
                <a:cubicBezTo>
                  <a:pt x="1466641" y="1129282"/>
                  <a:pt x="1466641" y="1129282"/>
                  <a:pt x="1466641" y="1129282"/>
                </a:cubicBezTo>
                <a:cubicBezTo>
                  <a:pt x="1480649" y="1103365"/>
                  <a:pt x="1508663" y="1087415"/>
                  <a:pt x="1537679" y="1087415"/>
                </a:cubicBezTo>
                <a:cubicBezTo>
                  <a:pt x="2000924" y="1087415"/>
                  <a:pt x="2000924" y="1087415"/>
                  <a:pt x="2000924" y="1087415"/>
                </a:cubicBezTo>
                <a:close/>
                <a:moveTo>
                  <a:pt x="1516872" y="0"/>
                </a:moveTo>
                <a:lnTo>
                  <a:pt x="1481849" y="0"/>
                </a:lnTo>
                <a:lnTo>
                  <a:pt x="1237282" y="0"/>
                </a:lnTo>
                <a:lnTo>
                  <a:pt x="99481" y="0"/>
                </a:lnTo>
                <a:cubicBezTo>
                  <a:pt x="44540" y="0"/>
                  <a:pt x="0" y="44921"/>
                  <a:pt x="0" y="100333"/>
                </a:cubicBezTo>
                <a:lnTo>
                  <a:pt x="0" y="1039826"/>
                </a:lnTo>
                <a:lnTo>
                  <a:pt x="0" y="2099942"/>
                </a:lnTo>
                <a:lnTo>
                  <a:pt x="0" y="3039435"/>
                </a:lnTo>
                <a:cubicBezTo>
                  <a:pt x="0" y="3094847"/>
                  <a:pt x="44540" y="3139768"/>
                  <a:pt x="99481" y="3139768"/>
                </a:cubicBezTo>
                <a:lnTo>
                  <a:pt x="1237282" y="3139768"/>
                </a:lnTo>
                <a:lnTo>
                  <a:pt x="1481849" y="3139768"/>
                </a:lnTo>
                <a:lnTo>
                  <a:pt x="1556045" y="3139768"/>
                </a:lnTo>
                <a:lnTo>
                  <a:pt x="1600213" y="3121251"/>
                </a:lnTo>
                <a:cubicBezTo>
                  <a:pt x="1640826" y="3097545"/>
                  <a:pt x="1675286" y="3063213"/>
                  <a:pt x="1699900" y="3020706"/>
                </a:cubicBezTo>
                <a:cubicBezTo>
                  <a:pt x="1699900" y="3020706"/>
                  <a:pt x="1699900" y="3020706"/>
                  <a:pt x="2458009" y="1709539"/>
                </a:cubicBezTo>
                <a:cubicBezTo>
                  <a:pt x="2507237" y="1627796"/>
                  <a:pt x="2507237" y="1523164"/>
                  <a:pt x="2458009" y="1441420"/>
                </a:cubicBezTo>
                <a:cubicBezTo>
                  <a:pt x="2458009" y="1441420"/>
                  <a:pt x="2458009" y="1441420"/>
                  <a:pt x="1699900" y="130253"/>
                </a:cubicBezTo>
                <a:cubicBezTo>
                  <a:pt x="1662979" y="66493"/>
                  <a:pt x="1603905" y="21126"/>
                  <a:pt x="1535140" y="2427"/>
                </a:cubicBezTo>
                <a:close/>
              </a:path>
            </a:pathLst>
          </a:custGeom>
          <a:gradFill>
            <a:gsLst>
              <a:gs pos="100000">
                <a:schemeClr val="tx1">
                  <a:lumMod val="75000"/>
                  <a:lumOff val="25000"/>
                </a:schemeClr>
              </a:gs>
              <a:gs pos="0">
                <a:schemeClr val="tx1"/>
              </a:gs>
            </a:gsLst>
            <a:lin ang="0" scaled="0"/>
          </a:gradFill>
          <a:ln w="3175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wrap="square" lIns="180000" tIns="288000" rIns="180000" bIns="180000" rtlCol="0" anchor="t">
            <a:no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5000" b="1" kern="1200" spc="-3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ZA" dirty="0"/>
          </a:p>
        </p:txBody>
      </p:sp>
      <p:sp>
        <p:nvSpPr>
          <p:cNvPr id="21" name="Isosceles Triangle 20" descr="Shadow accent to title">
            <a:extLst>
              <a:ext uri="{FF2B5EF4-FFF2-40B4-BE49-F238E27FC236}">
                <a16:creationId xmlns:a16="http://schemas.microsoft.com/office/drawing/2014/main" id="{59A98ED3-718C-409B-BC1D-07842F9F58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 flipH="1">
            <a:off x="3915924" y="4962520"/>
            <a:ext cx="476249" cy="424971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66117" y="1816509"/>
            <a:ext cx="4459766" cy="3146839"/>
          </a:xfrm>
        </p:spPr>
        <p:txBody>
          <a:bodyPr/>
          <a:lstStyle/>
          <a:p>
            <a:r>
              <a:rPr lang="en-ZA" dirty="0"/>
              <a:t>Regression Analysis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964141-6F81-4947-A236-746D94ED3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27656" y="6277243"/>
            <a:ext cx="464344" cy="400188"/>
          </a:xfrm>
        </p:spPr>
        <p:txBody>
          <a:bodyPr/>
          <a:lstStyle/>
          <a:p>
            <a:fld id="{19B51A1E-902D-48AF-9020-955120F399B6}" type="slidenum">
              <a:rPr lang="en-ZA" smtClean="0"/>
              <a:pPr/>
              <a:t>22</a:t>
            </a:fld>
            <a:endParaRPr lang="en-ZA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597B2A20-6013-214A-926F-55D2A9BE2B0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2968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04E83-A4F0-49C5-BB01-F5773509A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Regression analysis – Fed Funds Rate &amp; Unemployment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237D1CA-B91A-410E-A968-D017BBE99F9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68188" y="4776128"/>
            <a:ext cx="8959893" cy="432000"/>
          </a:xfrm>
        </p:spPr>
        <p:txBody>
          <a:bodyPr/>
          <a:lstStyle/>
          <a:p>
            <a:r>
              <a:rPr lang="en-ZA" dirty="0"/>
              <a:t>Regression Summary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6A87885-D672-4CF9-A78D-CFE98385B0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68188" y="5282252"/>
            <a:ext cx="10395059" cy="895942"/>
          </a:xfrm>
        </p:spPr>
        <p:txBody>
          <a:bodyPr/>
          <a:lstStyle/>
          <a:p>
            <a:r>
              <a:rPr lang="en-ZA" dirty="0"/>
              <a:t>Both inputs have a significant impact on housing prices</a:t>
            </a:r>
          </a:p>
          <a:p>
            <a:r>
              <a:rPr lang="en-ZA" dirty="0"/>
              <a:t>R2 value of 65.7% would suggest that the model is not very strong and further inputs need to be added to explain variation in housing data 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6AC9832-FB01-464A-9824-61887B77997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23</a:t>
            </a:fld>
            <a:endParaRPr lang="en-ZA" dirty="0"/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F1151544-2D14-BB4F-865E-D9CAC9EBA45F}"/>
              </a:ext>
            </a:extLst>
          </p:cNvPr>
          <p:cNvSpPr txBox="1">
            <a:spLocks/>
          </p:cNvSpPr>
          <p:nvPr/>
        </p:nvSpPr>
        <p:spPr>
          <a:xfrm>
            <a:off x="432000" y="938124"/>
            <a:ext cx="3859810" cy="432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dirty="0"/>
              <a:t>January 1975 – October 2018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F3BDEFB-FED7-DB42-BBA1-2FD57AEBD9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1625" y="1746148"/>
            <a:ext cx="5472000" cy="245885"/>
          </a:xfrm>
        </p:spPr>
        <p:txBody>
          <a:bodyPr/>
          <a:lstStyle/>
          <a:p>
            <a:r>
              <a:rPr lang="en-US" sz="1800" dirty="0"/>
              <a:t>Individual Regression Plots</a:t>
            </a:r>
          </a:p>
        </p:txBody>
      </p:sp>
      <p:pic>
        <p:nvPicPr>
          <p:cNvPr id="24" name="Content Placeholder 23" descr="A close up of a map&#13;&#10;&#13;&#10;Description automatically generated">
            <a:extLst>
              <a:ext uri="{FF2B5EF4-FFF2-40B4-BE49-F238E27FC236}">
                <a16:creationId xmlns:a16="http://schemas.microsoft.com/office/drawing/2014/main" id="{9F82CEC0-E042-F64F-B8BE-D20EC36EC19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32000" y="2059771"/>
            <a:ext cx="5472113" cy="2420775"/>
          </a:xfrm>
        </p:spPr>
      </p:pic>
      <p:pic>
        <p:nvPicPr>
          <p:cNvPr id="27" name="Picture 26" descr="A screenshot of text&#13;&#10;&#13;&#10;Description automatically generated">
            <a:extLst>
              <a:ext uri="{FF2B5EF4-FFF2-40B4-BE49-F238E27FC236}">
                <a16:creationId xmlns:a16="http://schemas.microsoft.com/office/drawing/2014/main" id="{AD0807E7-01E0-EE47-967B-027F907F6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3515" y="2059771"/>
            <a:ext cx="5698388" cy="2420775"/>
          </a:xfrm>
          <a:prstGeom prst="rect">
            <a:avLst/>
          </a:prstGeom>
        </p:spPr>
      </p:pic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BAB70F11-C483-DB4B-87ED-C6C9DA94BD7E}"/>
              </a:ext>
            </a:extLst>
          </p:cNvPr>
          <p:cNvSpPr txBox="1">
            <a:spLocks/>
          </p:cNvSpPr>
          <p:nvPr/>
        </p:nvSpPr>
        <p:spPr>
          <a:xfrm>
            <a:off x="846175" y="5208128"/>
            <a:ext cx="10134899" cy="1071062"/>
          </a:xfrm>
          <a:prstGeom prst="roundRect">
            <a:avLst>
              <a:gd name="adj" fmla="val 2716"/>
            </a:avLst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lIns="91440" tIns="91440" bIns="91440">
            <a:spAutoFit/>
          </a:bodyPr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dirty="0">
                <a:solidFill>
                  <a:schemeClr val="bg1"/>
                </a:solidFill>
              </a:rPr>
              <a:t>Both inputs have a significant impact on housing prices</a:t>
            </a:r>
          </a:p>
          <a:p>
            <a:r>
              <a:rPr lang="en-ZA" dirty="0">
                <a:solidFill>
                  <a:schemeClr val="bg1"/>
                </a:solidFill>
              </a:rPr>
              <a:t>R2 value of 65.7% would suggest that the model is not very strong and further inputs need to be added to explain variation in housing data </a:t>
            </a:r>
          </a:p>
        </p:txBody>
      </p:sp>
    </p:spTree>
    <p:extLst>
      <p:ext uri="{BB962C8B-B14F-4D97-AF65-F5344CB8AC3E}">
        <p14:creationId xmlns:p14="http://schemas.microsoft.com/office/powerpoint/2010/main" val="16716410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04E83-A4F0-49C5-BB01-F5773509A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Regression analysis – Fed Funds &amp; </a:t>
            </a:r>
            <a:r>
              <a:rPr lang="en-ZA" dirty="0" err="1"/>
              <a:t>Unemp</a:t>
            </a:r>
            <a:r>
              <a:rPr lang="en-ZA" dirty="0"/>
              <a:t> &amp; Income 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6A87885-D672-4CF9-A78D-CFE98385B0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32958" y="5381301"/>
            <a:ext cx="10395059" cy="895942"/>
          </a:xfrm>
        </p:spPr>
        <p:txBody>
          <a:bodyPr/>
          <a:lstStyle/>
          <a:p>
            <a:r>
              <a:rPr lang="en-ZA" dirty="0"/>
              <a:t>R2 value increased to 85.8% suggesting a much stronger model than the prior analysis</a:t>
            </a:r>
          </a:p>
          <a:p>
            <a:r>
              <a:rPr lang="en-ZA" dirty="0"/>
              <a:t>However, this model indicates that the Fed Funds Rate is not significant in housing prices</a:t>
            </a:r>
          </a:p>
          <a:p>
            <a:r>
              <a:rPr lang="en-ZA" dirty="0"/>
              <a:t>Further addition of inputs would be required to make a satisfactory model for housing prices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6AC9832-FB01-464A-9824-61887B77997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24</a:t>
            </a:fld>
            <a:endParaRPr lang="en-ZA" dirty="0"/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F1151544-2D14-BB4F-865E-D9CAC9EBA45F}"/>
              </a:ext>
            </a:extLst>
          </p:cNvPr>
          <p:cNvSpPr txBox="1">
            <a:spLocks/>
          </p:cNvSpPr>
          <p:nvPr/>
        </p:nvSpPr>
        <p:spPr>
          <a:xfrm>
            <a:off x="431999" y="938124"/>
            <a:ext cx="8721625" cy="63079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dirty="0"/>
              <a:t>A second data pull leveraged an inflation adjusted index value for Housing prices and an additional input -  January 1974 – October 2018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79114AC-FB71-D441-A948-E664AE7E1754}"/>
              </a:ext>
            </a:extLst>
          </p:cNvPr>
          <p:cNvSpPr txBox="1"/>
          <p:nvPr/>
        </p:nvSpPr>
        <p:spPr>
          <a:xfrm>
            <a:off x="9683015" y="579440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4" name="Picture 3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F450FBA0-81E3-DB42-9437-E266CF6F7F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3778" y="1789294"/>
            <a:ext cx="7609846" cy="2758348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F735AC-E5A1-6944-B969-B0A3ABD67E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7DD0065B-5FED-CA47-8FB2-62199787688B}"/>
              </a:ext>
            </a:extLst>
          </p:cNvPr>
          <p:cNvSpPr txBox="1">
            <a:spLocks/>
          </p:cNvSpPr>
          <p:nvPr/>
        </p:nvSpPr>
        <p:spPr>
          <a:xfrm>
            <a:off x="968188" y="4776128"/>
            <a:ext cx="8959893" cy="432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/>
              <a:t>Regression Summary</a:t>
            </a:r>
            <a:endParaRPr lang="en-ZA" dirty="0"/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AD33B9F7-E791-3D4B-9317-A360DE2BF9DA}"/>
              </a:ext>
            </a:extLst>
          </p:cNvPr>
          <p:cNvSpPr txBox="1">
            <a:spLocks/>
          </p:cNvSpPr>
          <p:nvPr/>
        </p:nvSpPr>
        <p:spPr>
          <a:xfrm>
            <a:off x="846175" y="5208128"/>
            <a:ext cx="10134899" cy="1200543"/>
          </a:xfrm>
          <a:prstGeom prst="roundRect">
            <a:avLst>
              <a:gd name="adj" fmla="val 2716"/>
            </a:avLst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lIns="91440" tIns="91440" bIns="91440">
            <a:spAutoFit/>
          </a:bodyPr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dirty="0">
                <a:solidFill>
                  <a:schemeClr val="bg1"/>
                </a:solidFill>
              </a:rPr>
              <a:t>R2 value increased to 85.8% suggesting a much stronger model than the prior analysis</a:t>
            </a:r>
          </a:p>
          <a:p>
            <a:r>
              <a:rPr lang="en-ZA" dirty="0">
                <a:solidFill>
                  <a:schemeClr val="bg1"/>
                </a:solidFill>
              </a:rPr>
              <a:t>However, this model indicates that the Fed Funds Rate is not significant in housing prices</a:t>
            </a:r>
          </a:p>
          <a:p>
            <a:r>
              <a:rPr lang="en-ZA" dirty="0">
                <a:solidFill>
                  <a:schemeClr val="bg1"/>
                </a:solidFill>
              </a:rPr>
              <a:t>Further addition of inputs would be required to make a satisfactory model for housing prices</a:t>
            </a:r>
          </a:p>
        </p:txBody>
      </p:sp>
    </p:spTree>
    <p:extLst>
      <p:ext uri="{BB962C8B-B14F-4D97-AF65-F5344CB8AC3E}">
        <p14:creationId xmlns:p14="http://schemas.microsoft.com/office/powerpoint/2010/main" val="31814902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 descr="Image placeholder">
            <a:extLst>
              <a:ext uri="{FF2B5EF4-FFF2-40B4-BE49-F238E27FC236}">
                <a16:creationId xmlns:a16="http://schemas.microsoft.com/office/drawing/2014/main" id="{C4330FBA-FEA8-B941-8864-B3DEDDE8040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8" name="TextBox 37" descr="Accent to title block">
            <a:extLst>
              <a:ext uri="{FF2B5EF4-FFF2-40B4-BE49-F238E27FC236}">
                <a16:creationId xmlns:a16="http://schemas.microsoft.com/office/drawing/2014/main" id="{B231FB9C-F234-41D0-A4CE-8C29A5F2F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>
            <a:off x="11354303" y="3842399"/>
            <a:ext cx="846997" cy="2200275"/>
          </a:xfrm>
          <a:custGeom>
            <a:avLst/>
            <a:gdLst>
              <a:gd name="connsiteX0" fmla="*/ 99480 w 846997"/>
              <a:gd name="connsiteY0" fmla="*/ 0 h 2200275"/>
              <a:gd name="connsiteX1" fmla="*/ 846997 w 846997"/>
              <a:gd name="connsiteY1" fmla="*/ 0 h 2200275"/>
              <a:gd name="connsiteX2" fmla="*/ 846997 w 846997"/>
              <a:gd name="connsiteY2" fmla="*/ 2200275 h 2200275"/>
              <a:gd name="connsiteX3" fmla="*/ 99480 w 846997"/>
              <a:gd name="connsiteY3" fmla="*/ 2200275 h 2200275"/>
              <a:gd name="connsiteX4" fmla="*/ 0 w 846997"/>
              <a:gd name="connsiteY4" fmla="*/ 2099942 h 2200275"/>
              <a:gd name="connsiteX5" fmla="*/ 0 w 846997"/>
              <a:gd name="connsiteY5" fmla="*/ 100333 h 2200275"/>
              <a:gd name="connsiteX6" fmla="*/ 99480 w 846997"/>
              <a:gd name="connsiteY6" fmla="*/ 0 h 2200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46997" h="2200275">
                <a:moveTo>
                  <a:pt x="99480" y="0"/>
                </a:moveTo>
                <a:lnTo>
                  <a:pt x="846997" y="0"/>
                </a:lnTo>
                <a:lnTo>
                  <a:pt x="846997" y="2200275"/>
                </a:lnTo>
                <a:lnTo>
                  <a:pt x="99480" y="2200275"/>
                </a:lnTo>
                <a:cubicBezTo>
                  <a:pt x="44539" y="2200275"/>
                  <a:pt x="0" y="2155354"/>
                  <a:pt x="0" y="2099942"/>
                </a:cubicBezTo>
                <a:lnTo>
                  <a:pt x="0" y="100333"/>
                </a:lnTo>
                <a:cubicBezTo>
                  <a:pt x="0" y="44921"/>
                  <a:pt x="44539" y="0"/>
                  <a:pt x="99480" y="0"/>
                </a:cubicBezTo>
                <a:close/>
              </a:path>
            </a:pathLst>
          </a:custGeom>
          <a:gradFill>
            <a:gsLst>
              <a:gs pos="100000">
                <a:schemeClr val="tx1">
                  <a:lumMod val="75000"/>
                  <a:lumOff val="25000"/>
                </a:schemeClr>
              </a:gs>
              <a:gs pos="0">
                <a:schemeClr val="tx1"/>
              </a:gs>
            </a:gsLst>
            <a:lin ang="0" scaled="0"/>
          </a:gradFill>
          <a:ln w="3175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wrap="square" lIns="180000" tIns="288000" rIns="180000" bIns="180000" rtlCol="0" anchor="t">
            <a:no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5000" b="1" kern="1200" spc="-3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ZA" dirty="0"/>
          </a:p>
        </p:txBody>
      </p:sp>
      <p:sp>
        <p:nvSpPr>
          <p:cNvPr id="35" name="Isosceles Triangle 34" descr="Shadow to title block">
            <a:extLst>
              <a:ext uri="{FF2B5EF4-FFF2-40B4-BE49-F238E27FC236}">
                <a16:creationId xmlns:a16="http://schemas.microsoft.com/office/drawing/2014/main" id="{FE193317-B8BD-46CA-B0A6-8A7511B086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11359065" y="5556894"/>
            <a:ext cx="476249" cy="424971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32" name="Freeform 5" descr="Solid accent block">
            <a:extLst>
              <a:ext uri="{FF2B5EF4-FFF2-40B4-BE49-F238E27FC236}">
                <a16:creationId xmlns:a16="http://schemas.microsoft.com/office/drawing/2014/main" id="{85E0D4E1-E389-4671-B0E7-165A10A05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4257349" y="2355010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33" name="Freeform 5" descr="Hollow accent block">
            <a:extLst>
              <a:ext uri="{FF2B5EF4-FFF2-40B4-BE49-F238E27FC236}">
                <a16:creationId xmlns:a16="http://schemas.microsoft.com/office/drawing/2014/main" id="{8186FEAF-6E1E-4258-94C3-5C589D4B5A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6490727" y="1236374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>
                <a:lumMod val="9500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20" name="Title 19">
            <a:extLst>
              <a:ext uri="{FF2B5EF4-FFF2-40B4-BE49-F238E27FC236}">
                <a16:creationId xmlns:a16="http://schemas.microsoft.com/office/drawing/2014/main" id="{7C11A64B-7EA5-442C-8405-73273A5331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25293" y="2834640"/>
            <a:ext cx="4459766" cy="963617"/>
          </a:xfrm>
        </p:spPr>
        <p:txBody>
          <a:bodyPr/>
          <a:lstStyle/>
          <a:p>
            <a:r>
              <a:rPr lang="en-US" dirty="0"/>
              <a:t>Thank You</a:t>
            </a:r>
            <a:endParaRPr lang="en-ZA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265965-2271-4C1C-BD0A-6F85F80FF9A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972891-9A1E-0A4C-AE39-88003089CB2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38D08C1F-1FC7-F34D-912F-53DD6F0E82D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636EAE68-83EB-6F4E-B2B3-8A0E11948F4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36783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5083B-CC27-4F1C-AD03-E3DBEC1C9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Analysis Goal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C06D93-65F2-4552-88CF-83318CBE2CF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31801" y="1007999"/>
            <a:ext cx="6354048" cy="5269244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dirty="0"/>
              <a:t>The team wants to identify potential indicators of rising and falling home prices in the United States. As part of the analysis, the team will seek to answer:</a:t>
            </a:r>
          </a:p>
          <a:p>
            <a:pPr marL="552450" lvl="1" indent="-285750">
              <a:buFont typeface="Arial" panose="020B0604020202020204" pitchFamily="34" charset="0"/>
              <a:buChar char="•"/>
            </a:pPr>
            <a:r>
              <a:rPr lang="en-US" sz="1800" dirty="0"/>
              <a:t>What are the historical trends in housing prices?</a:t>
            </a:r>
          </a:p>
          <a:p>
            <a:pPr marL="552450" lvl="1" indent="-285750">
              <a:buFont typeface="Arial" panose="020B0604020202020204" pitchFamily="34" charset="0"/>
              <a:buChar char="•"/>
            </a:pPr>
            <a:r>
              <a:rPr lang="en-US" sz="1800" dirty="0"/>
              <a:t>What are potential indicators of housing prices? </a:t>
            </a:r>
          </a:p>
          <a:p>
            <a:pPr marL="552450" lvl="1" indent="-285750">
              <a:buFont typeface="Arial" panose="020B0604020202020204" pitchFamily="34" charset="0"/>
              <a:buChar char="•"/>
            </a:pPr>
            <a:r>
              <a:rPr lang="en-US" sz="1800" dirty="0"/>
              <a:t>How well do the indicators correlate and indicated the direction of prices?</a:t>
            </a:r>
          </a:p>
          <a:p>
            <a:pPr marL="552450" lvl="1" indent="-285750">
              <a:buFont typeface="Arial" panose="020B0604020202020204" pitchFamily="34" charset="0"/>
              <a:buChar char="•"/>
            </a:pPr>
            <a:r>
              <a:rPr lang="en-US" sz="1800" dirty="0"/>
              <a:t>What will the homebuyers in our team do with this knowledge for their upcoming home purchase?</a:t>
            </a:r>
          </a:p>
          <a:p>
            <a:pPr marL="552450" lvl="1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65088" lvl="1"/>
            <a:endParaRPr lang="en-US" sz="1800" dirty="0"/>
          </a:p>
        </p:txBody>
      </p:sp>
      <p:pic>
        <p:nvPicPr>
          <p:cNvPr id="14" name="Picture Placeholder 13" descr="Image plaeceholder left">
            <a:extLst>
              <a:ext uri="{FF2B5EF4-FFF2-40B4-BE49-F238E27FC236}">
                <a16:creationId xmlns:a16="http://schemas.microsoft.com/office/drawing/2014/main" id="{FEA01CFE-4F0B-CC44-BFE2-2E561B199D1D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19" name="Picture Placeholder 18" descr="Image placeholder bottom">
            <a:extLst>
              <a:ext uri="{FF2B5EF4-FFF2-40B4-BE49-F238E27FC236}">
                <a16:creationId xmlns:a16="http://schemas.microsoft.com/office/drawing/2014/main" id="{0E34C8FB-E520-F145-92A4-42863771C42F}"/>
              </a:ext>
            </a:extLst>
          </p:cNvPr>
          <p:cNvPicPr>
            <a:picLocks noGrp="1" noChangeAspect="1"/>
          </p:cNvPicPr>
          <p:nvPr>
            <p:ph type="pic" sz="quarter" idx="35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17" name="Picture Placeholder 16" descr="Image placeholder top">
            <a:extLst>
              <a:ext uri="{FF2B5EF4-FFF2-40B4-BE49-F238E27FC236}">
                <a16:creationId xmlns:a16="http://schemas.microsoft.com/office/drawing/2014/main" id="{893F9275-F9D8-C846-B8BE-3571B6BA9792}"/>
              </a:ext>
            </a:extLst>
          </p:cNvPr>
          <p:cNvPicPr>
            <a:picLocks noGrp="1" noChangeAspect="1"/>
          </p:cNvPicPr>
          <p:nvPr>
            <p:ph type="pic" sz="quarter" idx="34"/>
          </p:nvPr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D051DA-5DAD-43A7-A238-51C63BA59FE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3</a:t>
            </a:fld>
            <a:endParaRPr lang="en-ZA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F542922-2642-6B44-A327-0CC4990727C8}"/>
              </a:ext>
            </a:extLst>
          </p:cNvPr>
          <p:cNvSpPr txBox="1">
            <a:spLocks/>
          </p:cNvSpPr>
          <p:nvPr/>
        </p:nvSpPr>
        <p:spPr>
          <a:xfrm>
            <a:off x="445161" y="3946173"/>
            <a:ext cx="5472000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ZA" dirty="0"/>
              <a:t>Findings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2DDC0C20-CF53-2443-B859-3B0B6CABE665}"/>
              </a:ext>
            </a:extLst>
          </p:cNvPr>
          <p:cNvSpPr txBox="1">
            <a:spLocks/>
          </p:cNvSpPr>
          <p:nvPr/>
        </p:nvSpPr>
        <p:spPr>
          <a:xfrm>
            <a:off x="444962" y="4522172"/>
            <a:ext cx="6354048" cy="412570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66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429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096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763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524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The performance of selected inputs to the model do seem to indicate the direction housing prices will move.</a:t>
            </a:r>
          </a:p>
          <a:p>
            <a:pPr marL="5524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However, it’s unclear if any input is to the model directly impacts the price of housing or indicates where prices will move.</a:t>
            </a:r>
          </a:p>
          <a:p>
            <a:pPr marL="65088" lvl="1"/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8266372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520" y="4063700"/>
            <a:ext cx="5472000" cy="432000"/>
          </a:xfrm>
        </p:spPr>
        <p:txBody>
          <a:bodyPr/>
          <a:lstStyle/>
          <a:p>
            <a:r>
              <a:rPr lang="en-ZA" dirty="0"/>
              <a:t>Source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1DC577-0A95-47D0-95D9-5F8DA763D46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01321" y="4535944"/>
            <a:ext cx="5472000" cy="2238121"/>
          </a:xfrm>
        </p:spPr>
        <p:txBody>
          <a:bodyPr/>
          <a:lstStyle/>
          <a:p>
            <a:r>
              <a:rPr lang="en-ZA" b="1" dirty="0"/>
              <a:t>Primary source data: </a:t>
            </a:r>
            <a:r>
              <a:rPr lang="en-ZA" dirty="0"/>
              <a:t>Fred – Federal Reserve Bank of St. Louis</a:t>
            </a:r>
          </a:p>
          <a:p>
            <a:pPr marL="609600" lvl="1" indent="-342900">
              <a:buFont typeface="Arial" panose="020B0604020202020204" pitchFamily="34" charset="0"/>
              <a:buChar char="•"/>
            </a:pPr>
            <a:r>
              <a:rPr lang="en-ZA" sz="1800" dirty="0"/>
              <a:t>Housing prices – nationally and regionally</a:t>
            </a:r>
          </a:p>
          <a:p>
            <a:pPr marL="609600" lvl="1" indent="-342900">
              <a:buFont typeface="Arial" panose="020B0604020202020204" pitchFamily="34" charset="0"/>
              <a:buChar char="•"/>
            </a:pPr>
            <a:r>
              <a:rPr lang="en-ZA" sz="1800" dirty="0"/>
              <a:t>Fed Funds Rate </a:t>
            </a:r>
          </a:p>
          <a:p>
            <a:pPr marL="609600" lvl="1" indent="-342900">
              <a:buFont typeface="Arial" panose="020B0604020202020204" pitchFamily="34" charset="0"/>
              <a:buChar char="•"/>
            </a:pPr>
            <a:r>
              <a:rPr lang="en-ZA" sz="1800" dirty="0"/>
              <a:t>Unemployment rates</a:t>
            </a:r>
          </a:p>
          <a:p>
            <a:pPr marL="609600" lvl="1" indent="-342900">
              <a:buFont typeface="Arial" panose="020B0604020202020204" pitchFamily="34" charset="0"/>
              <a:buChar char="•"/>
            </a:pPr>
            <a:r>
              <a:rPr lang="en-ZA" sz="1800" dirty="0"/>
              <a:t>Consumer Income</a:t>
            </a:r>
          </a:p>
          <a:p>
            <a:pPr marL="14288" lvl="1"/>
            <a:r>
              <a:rPr lang="en-ZA" sz="1800" dirty="0"/>
              <a:t>Bloomberg – S&amp;P index performance</a:t>
            </a:r>
          </a:p>
          <a:p>
            <a:pPr marL="609600" lvl="1" indent="-342900">
              <a:buFont typeface="Arial" panose="020B0604020202020204" pitchFamily="34" charset="0"/>
              <a:buChar char="•"/>
            </a:pPr>
            <a:endParaRPr lang="en-ZA" sz="1800" dirty="0"/>
          </a:p>
          <a:p>
            <a:pPr marL="609600" lvl="1" indent="-342900">
              <a:buFont typeface="Arial" panose="020B0604020202020204" pitchFamily="34" charset="0"/>
              <a:buChar char="•"/>
            </a:pPr>
            <a:endParaRPr lang="en-ZA" sz="1800" dirty="0"/>
          </a:p>
        </p:txBody>
      </p:sp>
      <p:pic>
        <p:nvPicPr>
          <p:cNvPr id="9" name="Picture Placeholder 8" descr="Image placeholder">
            <a:extLst>
              <a:ext uri="{FF2B5EF4-FFF2-40B4-BE49-F238E27FC236}">
                <a16:creationId xmlns:a16="http://schemas.microsoft.com/office/drawing/2014/main" id="{52FD3342-E198-5348-9EE9-579E8FFF9DD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481149" y="1684742"/>
            <a:ext cx="4904790" cy="4333769"/>
          </a:xfrm>
        </p:spPr>
      </p:pic>
      <p:sp>
        <p:nvSpPr>
          <p:cNvPr id="15" name="Freeform 5" descr="Hollow image accent">
            <a:extLst>
              <a:ext uri="{FF2B5EF4-FFF2-40B4-BE49-F238E27FC236}">
                <a16:creationId xmlns:a16="http://schemas.microsoft.com/office/drawing/2014/main" id="{764DA446-807B-4C83-BB5A-59E3FABC93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6490727" y="1236374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tx1">
                <a:lumMod val="65000"/>
                <a:lumOff val="3500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6" name="Freeform 5" descr="Solid image accent">
            <a:extLst>
              <a:ext uri="{FF2B5EF4-FFF2-40B4-BE49-F238E27FC236}">
                <a16:creationId xmlns:a16="http://schemas.microsoft.com/office/drawing/2014/main" id="{F28CDBF8-0191-43F9-98FE-B98B08813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7459030" y="2460298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4</a:t>
            </a:fld>
            <a:endParaRPr lang="en-ZA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B9937BDF-9274-AF48-9239-30A14F2248CA}"/>
              </a:ext>
            </a:extLst>
          </p:cNvPr>
          <p:cNvSpPr txBox="1">
            <a:spLocks/>
          </p:cNvSpPr>
          <p:nvPr/>
        </p:nvSpPr>
        <p:spPr>
          <a:xfrm>
            <a:off x="401520" y="443986"/>
            <a:ext cx="5472000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ZA" dirty="0"/>
              <a:t>Potential Inputs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DE29131E-358A-F843-9886-11DE9C8D6F65}"/>
              </a:ext>
            </a:extLst>
          </p:cNvPr>
          <p:cNvSpPr txBox="1">
            <a:spLocks/>
          </p:cNvSpPr>
          <p:nvPr/>
        </p:nvSpPr>
        <p:spPr>
          <a:xfrm>
            <a:off x="401321" y="940200"/>
            <a:ext cx="5472000" cy="303744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66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429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096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763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288" lvl="1"/>
            <a:r>
              <a:rPr lang="en-ZA" sz="1800" dirty="0"/>
              <a:t>The team brainstormed potential indicators of home prices and listed a few that would most likely either precede a change in prices or directly influence home purchases. </a:t>
            </a:r>
          </a:p>
          <a:p>
            <a:pPr marL="576263" lvl="2" indent="-285750">
              <a:buFont typeface="Arial" panose="020B0604020202020204" pitchFamily="34" charset="0"/>
              <a:buChar char="•"/>
            </a:pPr>
            <a:r>
              <a:rPr lang="en-ZA" sz="1800" b="1" dirty="0"/>
              <a:t>Home prices </a:t>
            </a:r>
            <a:r>
              <a:rPr lang="en-ZA" sz="1800" dirty="0"/>
              <a:t>is the primary Y metric for the data, evaluating both Nationally and Regionally</a:t>
            </a:r>
          </a:p>
          <a:p>
            <a:pPr marL="576263" lvl="2" indent="-285750">
              <a:buFont typeface="Arial" panose="020B0604020202020204" pitchFamily="34" charset="0"/>
              <a:buChar char="•"/>
            </a:pPr>
            <a:r>
              <a:rPr lang="en-ZA" sz="1800" b="1" dirty="0"/>
              <a:t>Fed Funds Rate </a:t>
            </a:r>
            <a:r>
              <a:rPr lang="en-ZA" sz="1800" dirty="0"/>
              <a:t>directly influences lending rates and therefore, the resultant buying power </a:t>
            </a:r>
          </a:p>
          <a:p>
            <a:pPr marL="576263" lvl="2" indent="-285750">
              <a:buFont typeface="Arial" panose="020B0604020202020204" pitchFamily="34" charset="0"/>
              <a:buChar char="•"/>
            </a:pPr>
            <a:r>
              <a:rPr lang="en-ZA" sz="1800" b="1" dirty="0"/>
              <a:t>Unemployment Rate </a:t>
            </a:r>
            <a:r>
              <a:rPr lang="en-ZA" sz="1800" dirty="0"/>
              <a:t>&amp; </a:t>
            </a:r>
            <a:r>
              <a:rPr lang="en-ZA" sz="1800" b="1" dirty="0"/>
              <a:t>Consumer Income </a:t>
            </a:r>
            <a:r>
              <a:rPr lang="en-ZA" sz="1800" dirty="0"/>
              <a:t>levels indicate the populations ability to buy</a:t>
            </a:r>
          </a:p>
          <a:p>
            <a:pPr marL="576263" lvl="2" indent="-285750">
              <a:buFont typeface="Arial" panose="020B0604020202020204" pitchFamily="34" charset="0"/>
              <a:buChar char="•"/>
            </a:pPr>
            <a:r>
              <a:rPr lang="en-ZA" sz="1800" dirty="0"/>
              <a:t>The performance of the </a:t>
            </a:r>
            <a:r>
              <a:rPr lang="en-ZA" sz="1800" b="1" dirty="0"/>
              <a:t>S&amp;P </a:t>
            </a:r>
            <a:r>
              <a:rPr lang="en-ZA" sz="1800" dirty="0"/>
              <a:t>suggests the direction of the overall economy</a:t>
            </a:r>
          </a:p>
          <a:p>
            <a:pPr marL="576263" lvl="2" indent="-285750">
              <a:buFont typeface="Arial" panose="020B0604020202020204" pitchFamily="34" charset="0"/>
              <a:buChar char="•"/>
            </a:pPr>
            <a:endParaRPr lang="en-ZA" sz="2000" dirty="0"/>
          </a:p>
        </p:txBody>
      </p:sp>
    </p:spTree>
    <p:extLst>
      <p:ext uri="{BB962C8B-B14F-4D97-AF65-F5344CB8AC3E}">
        <p14:creationId xmlns:p14="http://schemas.microsoft.com/office/powerpoint/2010/main" val="13297466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5083B-CC27-4F1C-AD03-E3DBEC1C9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Data Exploration and Clean Up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C06D93-65F2-4552-88CF-83318CBE2CF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31800" y="1007999"/>
            <a:ext cx="6459887" cy="5243689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dirty="0"/>
              <a:t>The inputs selected as part of the analysis were the result of the data exploration employed by the team.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dirty="0"/>
              <a:t>The original list of candidates was longer but based on data and API availability (e.g. e-trade), the inputs were narrowed down to the 5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ZA" dirty="0"/>
              <a:t>Once the inputs were selected, a few common challenges were uncovered:</a:t>
            </a:r>
          </a:p>
          <a:p>
            <a:pPr marL="609600" lvl="1" indent="-342900">
              <a:spcAft>
                <a:spcPts val="1200"/>
              </a:spcAft>
              <a:buFont typeface="+mj-lt"/>
              <a:buAutoNum type="arabicPeriod"/>
            </a:pPr>
            <a:r>
              <a:rPr lang="en-ZA" sz="1800"/>
              <a:t>Pulling </a:t>
            </a:r>
            <a:r>
              <a:rPr lang="en-ZA" sz="1800" dirty="0"/>
              <a:t>data with similar time periods</a:t>
            </a:r>
          </a:p>
          <a:p>
            <a:pPr marL="609600" lvl="1" indent="-342900">
              <a:spcAft>
                <a:spcPts val="1200"/>
              </a:spcAft>
              <a:buFont typeface="+mj-lt"/>
              <a:buAutoNum type="arabicPeriod"/>
            </a:pPr>
            <a:r>
              <a:rPr lang="en-ZA" sz="1800" dirty="0"/>
              <a:t>Merging, cleaning and comparing data due to data range differences</a:t>
            </a:r>
          </a:p>
          <a:p>
            <a:pPr marL="609600" lvl="1" indent="-342900">
              <a:spcAft>
                <a:spcPts val="1200"/>
              </a:spcAft>
              <a:buFont typeface="+mj-lt"/>
              <a:buAutoNum type="arabicPeriod"/>
            </a:pPr>
            <a:r>
              <a:rPr lang="en-ZA" sz="1800" dirty="0"/>
              <a:t>Manipulating data and computing QOQ /YOY change resulted in NAN’s in the </a:t>
            </a:r>
            <a:r>
              <a:rPr lang="en-ZA" sz="1800" dirty="0" err="1"/>
              <a:t>dataframes</a:t>
            </a:r>
            <a:endParaRPr lang="en-ZA" sz="1800" dirty="0"/>
          </a:p>
          <a:p>
            <a:pPr marL="609600" lvl="1" indent="-342900">
              <a:spcAft>
                <a:spcPts val="1200"/>
              </a:spcAft>
              <a:buFont typeface="+mj-lt"/>
              <a:buAutoNum type="arabicPeriod"/>
            </a:pPr>
            <a:r>
              <a:rPr lang="en-ZA" sz="1800" dirty="0"/>
              <a:t>Normalizing data points for comparison </a:t>
            </a:r>
          </a:p>
          <a:p>
            <a:pPr marL="609600" lvl="1" indent="-342900">
              <a:spcAft>
                <a:spcPts val="1200"/>
              </a:spcAft>
              <a:buFont typeface="+mj-lt"/>
              <a:buAutoNum type="arabicPeriod"/>
            </a:pPr>
            <a:r>
              <a:rPr lang="en-ZA" sz="1800" dirty="0"/>
              <a:t>Conflicting outcomes on regression tests when using actual dollars vs inflation adjusted index</a:t>
            </a:r>
          </a:p>
          <a:p>
            <a:pPr marL="552450" lvl="1" indent="-285750">
              <a:buFont typeface="Arial" panose="020B0604020202020204" pitchFamily="34" charset="0"/>
              <a:buChar char="•"/>
            </a:pPr>
            <a:endParaRPr lang="en-ZA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ZA" dirty="0"/>
          </a:p>
        </p:txBody>
      </p:sp>
      <p:pic>
        <p:nvPicPr>
          <p:cNvPr id="8" name="Picture Placeholder 7" descr="Slide image">
            <a:extLst>
              <a:ext uri="{FF2B5EF4-FFF2-40B4-BE49-F238E27FC236}">
                <a16:creationId xmlns:a16="http://schemas.microsoft.com/office/drawing/2014/main" id="{C6CDA85C-88C0-6444-B1E8-D661956A20E8}"/>
              </a:ext>
            </a:extLst>
          </p:cNvPr>
          <p:cNvPicPr>
            <a:picLocks noGrp="1" noChangeAspect="1"/>
          </p:cNvPicPr>
          <p:nvPr>
            <p:ph type="pic" sz="quarter" idx="36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341668" y="1825511"/>
            <a:ext cx="4235452" cy="4426177"/>
          </a:xfrm>
        </p:spPr>
      </p:pic>
      <p:sp>
        <p:nvSpPr>
          <p:cNvPr id="66" name="Freeform 5" descr="Hollow accent block">
            <a:extLst>
              <a:ext uri="{FF2B5EF4-FFF2-40B4-BE49-F238E27FC236}">
                <a16:creationId xmlns:a16="http://schemas.microsoft.com/office/drawing/2014/main" id="{3EEE5409-3F6C-485D-B4C2-5247917F10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7147560" y="5606409"/>
            <a:ext cx="1223925" cy="1074054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67" name="Freeform 5" descr="Solid accent block">
            <a:extLst>
              <a:ext uri="{FF2B5EF4-FFF2-40B4-BE49-F238E27FC236}">
                <a16:creationId xmlns:a16="http://schemas.microsoft.com/office/drawing/2014/main" id="{0D74D4D5-6A4C-4248-8A92-B8CA1C918E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8188612" y="5383710"/>
            <a:ext cx="734809" cy="644830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D051DA-5DAD-43A7-A238-51C63BA59FE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5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6407016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5083B-CC27-4F1C-AD03-E3DBEC1C9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Data Analysis Steps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C06D93-65F2-4552-88CF-83318CBE2CF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31801" y="1007999"/>
            <a:ext cx="6354048" cy="5269244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dirty="0"/>
              <a:t>The team wants to identify potential indicators of rising and falling home prices in the United States. As part of the analysis, the team will seek to answer:</a:t>
            </a:r>
          </a:p>
          <a:p>
            <a:pPr marL="609600" lvl="1" indent="-342900">
              <a:spcAft>
                <a:spcPts val="600"/>
              </a:spcAft>
              <a:buFont typeface="+mj-lt"/>
              <a:buAutoNum type="arabicPeriod"/>
            </a:pPr>
            <a:r>
              <a:rPr lang="en-US" sz="1800" dirty="0">
                <a:solidFill>
                  <a:srgbClr val="000000"/>
                </a:solidFill>
              </a:rPr>
              <a:t>Select potential inputs to analyze against housing prices</a:t>
            </a:r>
          </a:p>
          <a:p>
            <a:pPr marL="609600" lvl="1" indent="-342900">
              <a:spcAft>
                <a:spcPts val="600"/>
              </a:spcAft>
              <a:buFont typeface="+mj-lt"/>
              <a:buAutoNum type="arabicPeriod"/>
            </a:pPr>
            <a:r>
              <a:rPr lang="en-US" sz="1800" dirty="0">
                <a:solidFill>
                  <a:srgbClr val="000000"/>
                </a:solidFill>
              </a:rPr>
              <a:t>Chart and analyze trends in housing prices over time by US &amp; region</a:t>
            </a:r>
          </a:p>
          <a:p>
            <a:pPr marL="609600" lvl="1" indent="-342900">
              <a:spcAft>
                <a:spcPts val="600"/>
              </a:spcAft>
              <a:buFont typeface="+mj-lt"/>
              <a:buAutoNum type="arabicPeriod"/>
            </a:pPr>
            <a:r>
              <a:rPr lang="en-US" sz="1800" dirty="0">
                <a:solidFill>
                  <a:srgbClr val="000000"/>
                </a:solidFill>
              </a:rPr>
              <a:t>Run statistical analysis between inputs and actual housing price</a:t>
            </a:r>
          </a:p>
          <a:p>
            <a:pPr marL="609600" lvl="1" indent="-342900">
              <a:spcAft>
                <a:spcPts val="600"/>
              </a:spcAft>
              <a:buFont typeface="+mj-lt"/>
              <a:buAutoNum type="arabicPeriod"/>
            </a:pPr>
            <a:r>
              <a:rPr lang="en-US" sz="1800" dirty="0">
                <a:solidFill>
                  <a:srgbClr val="000000"/>
                </a:solidFill>
              </a:rPr>
              <a:t>Calculate the percent change over time for the inputs and prices</a:t>
            </a:r>
          </a:p>
          <a:p>
            <a:pPr marL="609600" lvl="1" indent="-342900">
              <a:spcAft>
                <a:spcPts val="600"/>
              </a:spcAft>
              <a:buFont typeface="+mj-lt"/>
              <a:buAutoNum type="arabicPeriod"/>
            </a:pPr>
            <a:r>
              <a:rPr lang="en-US" sz="1800" dirty="0">
                <a:solidFill>
                  <a:srgbClr val="000000"/>
                </a:solidFill>
              </a:rPr>
              <a:t>Normalize Data by removing the average change over the entire timespan and analyze to assess statistical significance</a:t>
            </a:r>
          </a:p>
          <a:p>
            <a:pPr marL="609600" lvl="1" indent="-342900">
              <a:spcAft>
                <a:spcPts val="600"/>
              </a:spcAft>
              <a:buFont typeface="+mj-lt"/>
              <a:buAutoNum type="arabicPeriod"/>
            </a:pPr>
            <a:r>
              <a:rPr lang="en-US" sz="1800" dirty="0">
                <a:solidFill>
                  <a:srgbClr val="000000"/>
                </a:solidFill>
              </a:rPr>
              <a:t>Conduct a final regression analysis of all inputs and determine input significance</a:t>
            </a:r>
          </a:p>
          <a:p>
            <a:pPr marL="552450" lvl="1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65088" lvl="1"/>
            <a:endParaRPr lang="en-US" sz="1800" dirty="0"/>
          </a:p>
        </p:txBody>
      </p:sp>
      <p:pic>
        <p:nvPicPr>
          <p:cNvPr id="14" name="Picture Placeholder 13" descr="Image plaeceholder left">
            <a:extLst>
              <a:ext uri="{FF2B5EF4-FFF2-40B4-BE49-F238E27FC236}">
                <a16:creationId xmlns:a16="http://schemas.microsoft.com/office/drawing/2014/main" id="{FEA01CFE-4F0B-CC44-BFE2-2E561B199D1D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19" name="Picture Placeholder 18" descr="Image placeholder bottom">
            <a:extLst>
              <a:ext uri="{FF2B5EF4-FFF2-40B4-BE49-F238E27FC236}">
                <a16:creationId xmlns:a16="http://schemas.microsoft.com/office/drawing/2014/main" id="{0E34C8FB-E520-F145-92A4-42863771C42F}"/>
              </a:ext>
            </a:extLst>
          </p:cNvPr>
          <p:cNvPicPr>
            <a:picLocks noGrp="1" noChangeAspect="1"/>
          </p:cNvPicPr>
          <p:nvPr>
            <p:ph type="pic" sz="quarter" idx="35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17" name="Picture Placeholder 16" descr="Image placeholder top">
            <a:extLst>
              <a:ext uri="{FF2B5EF4-FFF2-40B4-BE49-F238E27FC236}">
                <a16:creationId xmlns:a16="http://schemas.microsoft.com/office/drawing/2014/main" id="{893F9275-F9D8-C846-B8BE-3571B6BA9792}"/>
              </a:ext>
            </a:extLst>
          </p:cNvPr>
          <p:cNvPicPr>
            <a:picLocks noGrp="1" noChangeAspect="1"/>
          </p:cNvPicPr>
          <p:nvPr>
            <p:ph type="pic" sz="quarter" idx="34"/>
          </p:nvPr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D051DA-5DAD-43A7-A238-51C63BA59FE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6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1155858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12" descr="Picture placeholder">
            <a:extLst>
              <a:ext uri="{FF2B5EF4-FFF2-40B4-BE49-F238E27FC236}">
                <a16:creationId xmlns:a16="http://schemas.microsoft.com/office/drawing/2014/main" id="{588C9C3E-7C4B-EA46-9848-A17249AC33B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15" name="Freeform 5" descr="Hollow accent">
            <a:extLst>
              <a:ext uri="{FF2B5EF4-FFF2-40B4-BE49-F238E27FC236}">
                <a16:creationId xmlns:a16="http://schemas.microsoft.com/office/drawing/2014/main" id="{10117390-DCFE-4FAE-B3FD-DAECFE779A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8713227" y="2049174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>
                <a:lumMod val="9500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31" name="TextBox 30" descr="Flag accent to title">
            <a:extLst>
              <a:ext uri="{FF2B5EF4-FFF2-40B4-BE49-F238E27FC236}">
                <a16:creationId xmlns:a16="http://schemas.microsoft.com/office/drawing/2014/main" id="{8FC2E368-898A-440B-A15C-4C5FB13C57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 flipH="1">
            <a:off x="1897242" y="2364840"/>
            <a:ext cx="2494930" cy="3139768"/>
          </a:xfrm>
          <a:custGeom>
            <a:avLst/>
            <a:gdLst>
              <a:gd name="connsiteX0" fmla="*/ 2000924 w 2494930"/>
              <a:gd name="connsiteY0" fmla="*/ 1087415 h 3139768"/>
              <a:gd name="connsiteX1" fmla="*/ 2072963 w 2494930"/>
              <a:gd name="connsiteY1" fmla="*/ 1129282 h 3139768"/>
              <a:gd name="connsiteX2" fmla="*/ 2304085 w 2494930"/>
              <a:gd name="connsiteY2" fmla="*/ 1529014 h 3139768"/>
              <a:gd name="connsiteX3" fmla="*/ 2304085 w 2494930"/>
              <a:gd name="connsiteY3" fmla="*/ 1610754 h 3139768"/>
              <a:gd name="connsiteX4" fmla="*/ 2072963 w 2494930"/>
              <a:gd name="connsiteY4" fmla="*/ 2010486 h 3139768"/>
              <a:gd name="connsiteX5" fmla="*/ 2000924 w 2494930"/>
              <a:gd name="connsiteY5" fmla="*/ 2052353 h 3139768"/>
              <a:gd name="connsiteX6" fmla="*/ 1537679 w 2494930"/>
              <a:gd name="connsiteY6" fmla="*/ 2052353 h 3139768"/>
              <a:gd name="connsiteX7" fmla="*/ 1466641 w 2494930"/>
              <a:gd name="connsiteY7" fmla="*/ 2010486 h 3139768"/>
              <a:gd name="connsiteX8" fmla="*/ 1234518 w 2494930"/>
              <a:gd name="connsiteY8" fmla="*/ 1610754 h 3139768"/>
              <a:gd name="connsiteX9" fmla="*/ 1234518 w 2494930"/>
              <a:gd name="connsiteY9" fmla="*/ 1529014 h 3139768"/>
              <a:gd name="connsiteX10" fmla="*/ 1466641 w 2494930"/>
              <a:gd name="connsiteY10" fmla="*/ 1129282 h 3139768"/>
              <a:gd name="connsiteX11" fmla="*/ 1537679 w 2494930"/>
              <a:gd name="connsiteY11" fmla="*/ 1087415 h 3139768"/>
              <a:gd name="connsiteX12" fmla="*/ 2000924 w 2494930"/>
              <a:gd name="connsiteY12" fmla="*/ 1087415 h 3139768"/>
              <a:gd name="connsiteX13" fmla="*/ 1516872 w 2494930"/>
              <a:gd name="connsiteY13" fmla="*/ 0 h 3139768"/>
              <a:gd name="connsiteX14" fmla="*/ 1481849 w 2494930"/>
              <a:gd name="connsiteY14" fmla="*/ 0 h 3139768"/>
              <a:gd name="connsiteX15" fmla="*/ 1237282 w 2494930"/>
              <a:gd name="connsiteY15" fmla="*/ 0 h 3139768"/>
              <a:gd name="connsiteX16" fmla="*/ 99481 w 2494930"/>
              <a:gd name="connsiteY16" fmla="*/ 0 h 3139768"/>
              <a:gd name="connsiteX17" fmla="*/ 0 w 2494930"/>
              <a:gd name="connsiteY17" fmla="*/ 100333 h 3139768"/>
              <a:gd name="connsiteX18" fmla="*/ 0 w 2494930"/>
              <a:gd name="connsiteY18" fmla="*/ 1039826 h 3139768"/>
              <a:gd name="connsiteX19" fmla="*/ 0 w 2494930"/>
              <a:gd name="connsiteY19" fmla="*/ 2099942 h 3139768"/>
              <a:gd name="connsiteX20" fmla="*/ 0 w 2494930"/>
              <a:gd name="connsiteY20" fmla="*/ 3039435 h 3139768"/>
              <a:gd name="connsiteX21" fmla="*/ 99481 w 2494930"/>
              <a:gd name="connsiteY21" fmla="*/ 3139768 h 3139768"/>
              <a:gd name="connsiteX22" fmla="*/ 1237282 w 2494930"/>
              <a:gd name="connsiteY22" fmla="*/ 3139768 h 3139768"/>
              <a:gd name="connsiteX23" fmla="*/ 1481849 w 2494930"/>
              <a:gd name="connsiteY23" fmla="*/ 3139768 h 3139768"/>
              <a:gd name="connsiteX24" fmla="*/ 1556045 w 2494930"/>
              <a:gd name="connsiteY24" fmla="*/ 3139768 h 3139768"/>
              <a:gd name="connsiteX25" fmla="*/ 1600213 w 2494930"/>
              <a:gd name="connsiteY25" fmla="*/ 3121251 h 3139768"/>
              <a:gd name="connsiteX26" fmla="*/ 1699900 w 2494930"/>
              <a:gd name="connsiteY26" fmla="*/ 3020706 h 3139768"/>
              <a:gd name="connsiteX27" fmla="*/ 2458009 w 2494930"/>
              <a:gd name="connsiteY27" fmla="*/ 1709539 h 3139768"/>
              <a:gd name="connsiteX28" fmla="*/ 2458009 w 2494930"/>
              <a:gd name="connsiteY28" fmla="*/ 1441420 h 3139768"/>
              <a:gd name="connsiteX29" fmla="*/ 1699900 w 2494930"/>
              <a:gd name="connsiteY29" fmla="*/ 130253 h 3139768"/>
              <a:gd name="connsiteX30" fmla="*/ 1535140 w 2494930"/>
              <a:gd name="connsiteY30" fmla="*/ 2427 h 3139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2494930" h="3139768">
                <a:moveTo>
                  <a:pt x="2000924" y="1087415"/>
                </a:moveTo>
                <a:cubicBezTo>
                  <a:pt x="2030940" y="1087415"/>
                  <a:pt x="2057955" y="1103365"/>
                  <a:pt x="2072963" y="1129282"/>
                </a:cubicBezTo>
                <a:cubicBezTo>
                  <a:pt x="2304085" y="1529014"/>
                  <a:pt x="2304085" y="1529014"/>
                  <a:pt x="2304085" y="1529014"/>
                </a:cubicBezTo>
                <a:cubicBezTo>
                  <a:pt x="2319093" y="1553935"/>
                  <a:pt x="2319093" y="1585834"/>
                  <a:pt x="2304085" y="1610754"/>
                </a:cubicBezTo>
                <a:cubicBezTo>
                  <a:pt x="2072963" y="2010486"/>
                  <a:pt x="2072963" y="2010486"/>
                  <a:pt x="2072963" y="2010486"/>
                </a:cubicBezTo>
                <a:cubicBezTo>
                  <a:pt x="2057955" y="2036404"/>
                  <a:pt x="2030940" y="2052353"/>
                  <a:pt x="2000924" y="2052353"/>
                </a:cubicBezTo>
                <a:cubicBezTo>
                  <a:pt x="1537679" y="2052353"/>
                  <a:pt x="1537679" y="2052353"/>
                  <a:pt x="1537679" y="2052353"/>
                </a:cubicBezTo>
                <a:cubicBezTo>
                  <a:pt x="1508663" y="2052353"/>
                  <a:pt x="1480649" y="2036404"/>
                  <a:pt x="1466641" y="2010486"/>
                </a:cubicBezTo>
                <a:cubicBezTo>
                  <a:pt x="1234518" y="1610754"/>
                  <a:pt x="1234518" y="1610754"/>
                  <a:pt x="1234518" y="1610754"/>
                </a:cubicBezTo>
                <a:cubicBezTo>
                  <a:pt x="1219510" y="1585834"/>
                  <a:pt x="1219510" y="1553935"/>
                  <a:pt x="1234518" y="1529014"/>
                </a:cubicBezTo>
                <a:cubicBezTo>
                  <a:pt x="1466641" y="1129282"/>
                  <a:pt x="1466641" y="1129282"/>
                  <a:pt x="1466641" y="1129282"/>
                </a:cubicBezTo>
                <a:cubicBezTo>
                  <a:pt x="1480649" y="1103365"/>
                  <a:pt x="1508663" y="1087415"/>
                  <a:pt x="1537679" y="1087415"/>
                </a:cubicBezTo>
                <a:cubicBezTo>
                  <a:pt x="2000924" y="1087415"/>
                  <a:pt x="2000924" y="1087415"/>
                  <a:pt x="2000924" y="1087415"/>
                </a:cubicBezTo>
                <a:close/>
                <a:moveTo>
                  <a:pt x="1516872" y="0"/>
                </a:moveTo>
                <a:lnTo>
                  <a:pt x="1481849" y="0"/>
                </a:lnTo>
                <a:lnTo>
                  <a:pt x="1237282" y="0"/>
                </a:lnTo>
                <a:lnTo>
                  <a:pt x="99481" y="0"/>
                </a:lnTo>
                <a:cubicBezTo>
                  <a:pt x="44540" y="0"/>
                  <a:pt x="0" y="44921"/>
                  <a:pt x="0" y="100333"/>
                </a:cubicBezTo>
                <a:lnTo>
                  <a:pt x="0" y="1039826"/>
                </a:lnTo>
                <a:lnTo>
                  <a:pt x="0" y="2099942"/>
                </a:lnTo>
                <a:lnTo>
                  <a:pt x="0" y="3039435"/>
                </a:lnTo>
                <a:cubicBezTo>
                  <a:pt x="0" y="3094847"/>
                  <a:pt x="44540" y="3139768"/>
                  <a:pt x="99481" y="3139768"/>
                </a:cubicBezTo>
                <a:lnTo>
                  <a:pt x="1237282" y="3139768"/>
                </a:lnTo>
                <a:lnTo>
                  <a:pt x="1481849" y="3139768"/>
                </a:lnTo>
                <a:lnTo>
                  <a:pt x="1556045" y="3139768"/>
                </a:lnTo>
                <a:lnTo>
                  <a:pt x="1600213" y="3121251"/>
                </a:lnTo>
                <a:cubicBezTo>
                  <a:pt x="1640826" y="3097545"/>
                  <a:pt x="1675286" y="3063213"/>
                  <a:pt x="1699900" y="3020706"/>
                </a:cubicBezTo>
                <a:cubicBezTo>
                  <a:pt x="1699900" y="3020706"/>
                  <a:pt x="1699900" y="3020706"/>
                  <a:pt x="2458009" y="1709539"/>
                </a:cubicBezTo>
                <a:cubicBezTo>
                  <a:pt x="2507237" y="1627796"/>
                  <a:pt x="2507237" y="1523164"/>
                  <a:pt x="2458009" y="1441420"/>
                </a:cubicBezTo>
                <a:cubicBezTo>
                  <a:pt x="2458009" y="1441420"/>
                  <a:pt x="2458009" y="1441420"/>
                  <a:pt x="1699900" y="130253"/>
                </a:cubicBezTo>
                <a:cubicBezTo>
                  <a:pt x="1662979" y="66493"/>
                  <a:pt x="1603905" y="21126"/>
                  <a:pt x="1535140" y="2427"/>
                </a:cubicBezTo>
                <a:close/>
              </a:path>
            </a:pathLst>
          </a:custGeom>
          <a:gradFill>
            <a:gsLst>
              <a:gs pos="100000">
                <a:schemeClr val="tx1">
                  <a:lumMod val="75000"/>
                  <a:lumOff val="25000"/>
                </a:schemeClr>
              </a:gs>
              <a:gs pos="0">
                <a:schemeClr val="tx1"/>
              </a:gs>
            </a:gsLst>
            <a:lin ang="0" scaled="0"/>
          </a:gradFill>
          <a:ln w="3175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wrap="square" lIns="180000" tIns="288000" rIns="180000" bIns="180000" rtlCol="0" anchor="t">
            <a:no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5000" b="1" kern="1200" spc="-3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ZA" dirty="0"/>
          </a:p>
        </p:txBody>
      </p:sp>
      <p:sp>
        <p:nvSpPr>
          <p:cNvPr id="21" name="Isosceles Triangle 20" descr="Shadow accent to title">
            <a:extLst>
              <a:ext uri="{FF2B5EF4-FFF2-40B4-BE49-F238E27FC236}">
                <a16:creationId xmlns:a16="http://schemas.microsoft.com/office/drawing/2014/main" id="{59A98ED3-718C-409B-BC1D-07842F9F58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 flipH="1">
            <a:off x="3915924" y="4962520"/>
            <a:ext cx="476249" cy="424971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66117" y="1816509"/>
            <a:ext cx="4459766" cy="3146839"/>
          </a:xfrm>
        </p:spPr>
        <p:txBody>
          <a:bodyPr/>
          <a:lstStyle/>
          <a:p>
            <a:r>
              <a:rPr lang="en-ZA" dirty="0"/>
              <a:t>Housing Prices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964141-6F81-4947-A236-746D94ED3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27656" y="6277243"/>
            <a:ext cx="464344" cy="400188"/>
          </a:xfrm>
        </p:spPr>
        <p:txBody>
          <a:bodyPr/>
          <a:lstStyle/>
          <a:p>
            <a:fld id="{19B51A1E-902D-48AF-9020-955120F399B6}" type="slidenum">
              <a:rPr lang="en-ZA" smtClean="0"/>
              <a:pPr/>
              <a:t>7</a:t>
            </a:fld>
            <a:endParaRPr lang="en-ZA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9B877E76-9A40-2E46-B13D-970980020F5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Historical United State Housing prices from 1974 to 2018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76954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0A34EBD-7DEA-4599-A81B-0A363A0E17F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8</a:t>
            </a:fld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3FB4D5-DA14-4F29-9320-2DE0A6B571B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52488" y="431800"/>
            <a:ext cx="11339512" cy="431800"/>
          </a:xfrm>
        </p:spPr>
        <p:txBody>
          <a:bodyPr/>
          <a:lstStyle/>
          <a:p>
            <a:r>
              <a:rPr lang="en-ZA"/>
              <a:t>National &amp; Regional Housing Price Trends 1975 - 2018</a:t>
            </a:r>
            <a:endParaRPr lang="en-ZA" dirty="0"/>
          </a:p>
        </p:txBody>
      </p:sp>
      <p:pic>
        <p:nvPicPr>
          <p:cNvPr id="17" name="Content Placeholder 4">
            <a:extLst>
              <a:ext uri="{FF2B5EF4-FFF2-40B4-BE49-F238E27FC236}">
                <a16:creationId xmlns:a16="http://schemas.microsoft.com/office/drawing/2014/main" id="{3F039D09-9411-6D4B-865C-1B47A27BE110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852488" y="3932001"/>
            <a:ext cx="5859463" cy="2755900"/>
          </a:xfrm>
        </p:spPr>
      </p:pic>
      <p:sp>
        <p:nvSpPr>
          <p:cNvPr id="14" name="Content Placeholder 4">
            <a:extLst>
              <a:ext uri="{FF2B5EF4-FFF2-40B4-BE49-F238E27FC236}">
                <a16:creationId xmlns:a16="http://schemas.microsoft.com/office/drawing/2014/main" id="{E634B948-4F3A-524D-991A-B37B2B9F8442}"/>
              </a:ext>
            </a:extLst>
          </p:cNvPr>
          <p:cNvSpPr txBox="1">
            <a:spLocks/>
          </p:cNvSpPr>
          <p:nvPr/>
        </p:nvSpPr>
        <p:spPr>
          <a:xfrm>
            <a:off x="7017259" y="1703705"/>
            <a:ext cx="4417885" cy="1725295"/>
          </a:xfrm>
          <a:prstGeom prst="roundRect">
            <a:avLst>
              <a:gd name="adj" fmla="val 4951"/>
            </a:avLst>
          </a:prstGeom>
          <a:solidFill>
            <a:schemeClr val="tx1">
              <a:lumMod val="85000"/>
              <a:lumOff val="15000"/>
            </a:schemeClr>
          </a:solidFill>
        </p:spPr>
        <p:txBody>
          <a:bodyPr lIns="91440" tIns="91440" bIns="91440">
            <a:spAutoFit/>
          </a:bodyPr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dirty="0">
                <a:solidFill>
                  <a:schemeClr val="bg1"/>
                </a:solidFill>
              </a:rPr>
              <a:t>FRED data provided on a quarterly basis</a:t>
            </a:r>
          </a:p>
          <a:p>
            <a:r>
              <a:rPr lang="en-ZA" dirty="0">
                <a:solidFill>
                  <a:schemeClr val="bg1"/>
                </a:solidFill>
              </a:rPr>
              <a:t>Due to the apparent change in price behaviour and available data from inputs; the team focused the last 10 years for statistical analysis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70167E0-4226-FF40-8D77-5CFF8845BB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358" y="991001"/>
            <a:ext cx="5860793" cy="289241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80A90B2-C6D0-764F-9391-0C06D88D1ECE}"/>
              </a:ext>
            </a:extLst>
          </p:cNvPr>
          <p:cNvSpPr/>
          <p:nvPr/>
        </p:nvSpPr>
        <p:spPr>
          <a:xfrm>
            <a:off x="5213131" y="1082566"/>
            <a:ext cx="1229710" cy="5255889"/>
          </a:xfrm>
          <a:prstGeom prst="rect">
            <a:avLst/>
          </a:prstGeom>
          <a:solidFill>
            <a:srgbClr val="FF000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picture containing sky, table&#13;&#10;&#13;&#10;Description automatically generated">
            <a:extLst>
              <a:ext uri="{FF2B5EF4-FFF2-40B4-BE49-F238E27FC236}">
                <a16:creationId xmlns:a16="http://schemas.microsoft.com/office/drawing/2014/main" id="{5C2834E8-3586-244A-958F-1CB21A7718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14162" y="4268705"/>
            <a:ext cx="2220982" cy="2208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07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0A34EBD-7DEA-4599-A81B-0A363A0E17F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9</a:t>
            </a:fld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3FB4D5-DA14-4F29-9320-2DE0A6B571B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52488" y="431800"/>
            <a:ext cx="11339512" cy="431800"/>
          </a:xfrm>
        </p:spPr>
        <p:txBody>
          <a:bodyPr/>
          <a:lstStyle/>
          <a:p>
            <a:r>
              <a:rPr lang="en-ZA"/>
              <a:t>National &amp; Regional Housing Price Trends 1975 - 2018</a:t>
            </a:r>
            <a:endParaRPr lang="en-ZA" dirty="0"/>
          </a:p>
        </p:txBody>
      </p:sp>
      <p:sp>
        <p:nvSpPr>
          <p:cNvPr id="14" name="Content Placeholder 4">
            <a:extLst>
              <a:ext uri="{FF2B5EF4-FFF2-40B4-BE49-F238E27FC236}">
                <a16:creationId xmlns:a16="http://schemas.microsoft.com/office/drawing/2014/main" id="{E634B948-4F3A-524D-991A-B37B2B9F8442}"/>
              </a:ext>
            </a:extLst>
          </p:cNvPr>
          <p:cNvSpPr txBox="1">
            <a:spLocks/>
          </p:cNvSpPr>
          <p:nvPr/>
        </p:nvSpPr>
        <p:spPr>
          <a:xfrm>
            <a:off x="8480159" y="1561508"/>
            <a:ext cx="2973953" cy="2552756"/>
          </a:xfrm>
          <a:prstGeom prst="roundRect">
            <a:avLst>
              <a:gd name="adj" fmla="val 2716"/>
            </a:avLst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lIns="91440" tIns="91440" bIns="91440">
            <a:spAutoFit/>
          </a:bodyPr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dirty="0">
                <a:solidFill>
                  <a:schemeClr val="bg1"/>
                </a:solidFill>
              </a:rPr>
              <a:t>As apparent by the chart, the Northeast and West regions have significantly different average home prices</a:t>
            </a:r>
          </a:p>
          <a:p>
            <a:r>
              <a:rPr lang="en-ZA" dirty="0">
                <a:solidFill>
                  <a:schemeClr val="bg1"/>
                </a:solidFill>
              </a:rPr>
              <a:t>The South and Midwest homes are the same on average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7C8912D-840E-AC40-BF8C-A05A1F9D97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387" y="6020128"/>
            <a:ext cx="8699500" cy="3175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3A15E28-21AC-7341-BF10-D5D84ABF284A}"/>
              </a:ext>
            </a:extLst>
          </p:cNvPr>
          <p:cNvSpPr txBox="1"/>
          <p:nvPr/>
        </p:nvSpPr>
        <p:spPr>
          <a:xfrm>
            <a:off x="432000" y="4813018"/>
            <a:ext cx="79136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 Regions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South &amp; Midwest Regions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E39D729-6E57-BE43-8447-4AFF309D33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000" y="1162752"/>
            <a:ext cx="7752750" cy="361034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21B04E5-5526-E940-91C9-58D9E183ED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772" y="5241732"/>
            <a:ext cx="8839200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1380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29">
      <a:dk1>
        <a:sysClr val="windowText" lastClr="000000"/>
      </a:dk1>
      <a:lt1>
        <a:srgbClr val="FFFFFF"/>
      </a:lt1>
      <a:dk2>
        <a:srgbClr val="3F3F3F"/>
      </a:dk2>
      <a:lt2>
        <a:srgbClr val="F2F2F2"/>
      </a:lt2>
      <a:accent1>
        <a:srgbClr val="25C6E3"/>
      </a:accent1>
      <a:accent2>
        <a:srgbClr val="E80554"/>
      </a:accent2>
      <a:accent3>
        <a:srgbClr val="A9E26F"/>
      </a:accent3>
      <a:accent4>
        <a:srgbClr val="EAD000"/>
      </a:accent4>
      <a:accent5>
        <a:srgbClr val="1A0F49"/>
      </a:accent5>
      <a:accent6>
        <a:srgbClr val="FF4A01"/>
      </a:accent6>
      <a:hlink>
        <a:srgbClr val="25C6E3"/>
      </a:hlink>
      <a:folHlink>
        <a:srgbClr val="25C6E3"/>
      </a:folHlink>
    </a:clrScheme>
    <a:fontScheme name="Custom 147">
      <a:majorFont>
        <a:latin typeface="Corbel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Geometric Presentation Layout_SB - v5.potx" id="{D23EA009-1275-445B-9B7F-C601617D2B1D}" vid="{30A9F54A-813B-40F2-AB5B-755CECE9CCC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1471</Words>
  <Application>Microsoft Macintosh PowerPoint</Application>
  <PresentationFormat>Widescreen</PresentationFormat>
  <Paragraphs>184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Arial</vt:lpstr>
      <vt:lpstr>Calibri</vt:lpstr>
      <vt:lpstr>Calibri Light</vt:lpstr>
      <vt:lpstr>Corbel</vt:lpstr>
      <vt:lpstr>Times New Roman</vt:lpstr>
      <vt:lpstr>Office Theme</vt:lpstr>
      <vt:lpstr>Piece of the Py</vt:lpstr>
      <vt:lpstr>Executive Summary</vt:lpstr>
      <vt:lpstr>Analysis Goal</vt:lpstr>
      <vt:lpstr>Source Data</vt:lpstr>
      <vt:lpstr>Data Exploration and Clean Up</vt:lpstr>
      <vt:lpstr>Data Analysis Steps</vt:lpstr>
      <vt:lpstr>Housing Prices</vt:lpstr>
      <vt:lpstr>National &amp; Regional Housing Price Trends 1975 - 2018</vt:lpstr>
      <vt:lpstr>National &amp; Regional Housing Price Trends 1975 - 2018</vt:lpstr>
      <vt:lpstr>Fed Funds Rate</vt:lpstr>
      <vt:lpstr>Correlation between Fed Funds and Actual Home Prices</vt:lpstr>
      <vt:lpstr>Unemployment Rate</vt:lpstr>
      <vt:lpstr>Unemployment Rates v Housing Prices</vt:lpstr>
      <vt:lpstr>Unemployment Rates v Housing Prices</vt:lpstr>
      <vt:lpstr>Unemployment Rates v Housing Prices</vt:lpstr>
      <vt:lpstr>Unemployment Rates v Housing Prices</vt:lpstr>
      <vt:lpstr>Unemployment Rates v Housing Prices</vt:lpstr>
      <vt:lpstr>Personal Income</vt:lpstr>
      <vt:lpstr>Annual US Income VS Housing Prices</vt:lpstr>
      <vt:lpstr>Annual US Income VS Housing Prices  Region Level</vt:lpstr>
      <vt:lpstr>Annual US Income VS Housing Prices  Region Level</vt:lpstr>
      <vt:lpstr>Regression Analysis </vt:lpstr>
      <vt:lpstr>Regression analysis – Fed Funds Rate &amp; Unemployment</vt:lpstr>
      <vt:lpstr>Regression analysis – Fed Funds &amp; Unemp &amp; Income 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Tyler McBeth</dc:creator>
  <cp:lastModifiedBy/>
  <cp:revision>1</cp:revision>
  <dcterms:created xsi:type="dcterms:W3CDTF">2018-11-09T00:55:14Z</dcterms:created>
  <dcterms:modified xsi:type="dcterms:W3CDTF">2018-11-09T22:16:58Z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v-abdarl@microsoft.com</vt:lpwstr>
  </property>
  <property fmtid="{D5CDD505-2E9C-101B-9397-08002B2CF9AE}" pid="5" name="MSIP_Label_f42aa342-8706-4288-bd11-ebb85995028c_SetDate">
    <vt:lpwstr>2018-08-01T18:28:11.6786671Z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